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71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54" y="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E0223-8595-412D-8694-0436EE2A4BAA}" type="datetimeFigureOut">
              <a:rPr lang="ru-RU" smtClean="0"/>
              <a:pPr/>
              <a:t>03.10.2022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5DA565-F291-462A-B537-6334897345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176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08.10.2015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Гайнитдинова Л.М.     МОБУ СОШ с.Давлетово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18E-0999-4EA4-938C-BDC63FEB9EF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08.10.2015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Гайнитдинова Л.М.     МОБУ СОШ с.Давлетово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18E-0999-4EA4-938C-BDC63FEB9E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08.10.2015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Гайнитдинова Л.М.     МОБУ СОШ с.Давлетово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18E-0999-4EA4-938C-BDC63FEB9E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9B98A15-76A8-4754-90F8-D27B4CB2A5A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Дата 8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5072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08.10.2015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Гайнитдинова Л.М.     МОБУ СОШ с.Давлетово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18E-0999-4EA4-938C-BDC63FEB9EF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08.10.2015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Гайнитдинова Л.М.     МОБУ СОШ с.Давлетово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18E-0999-4EA4-938C-BDC63FEB9E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08.10.2015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Гайнитдинова Л.М.     МОБУ СОШ с.Давлетово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18E-0999-4EA4-938C-BDC63FEB9EF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08.10.2015</a:t>
            </a: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Гайнитдинова Л.М.     МОБУ СОШ с.Давлетово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18E-0999-4EA4-938C-BDC63FEB9EF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08.10.2015</a:t>
            </a: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Гайнитдинова Л.М.     МОБУ СОШ с.Давлетово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18E-0999-4EA4-938C-BDC63FEB9E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08.10.2015</a:t>
            </a: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Гайнитдинова Л.М.     МОБУ СОШ с.Давлетово</a:t>
            </a: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18E-0999-4EA4-938C-BDC63FEB9E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08.10.2015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Гайнитдинова Л.М.     МОБУ СОШ с.Давлетово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18E-0999-4EA4-938C-BDC63FEB9E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08.10.2015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Гайнитдинова Л.М.     МОБУ СОШ с.Давлетово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18E-0999-4EA4-938C-BDC63FEB9EF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ru-RU" smtClean="0"/>
              <a:t>08.10.2015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ru-RU" smtClean="0"/>
              <a:t>Гайнитдинова Л.М.     МОБУ СОШ с.Давлетово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6A8518E-0999-4EA4-938C-BDC63FEB9EF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2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oleObject" Target="../embeddings/oleObject1.bin"/><Relationship Id="rId7" Type="http://schemas.openxmlformats.org/officeDocument/2006/relationships/hyperlink" Target="http://fotki.yandex.ru/users/viva-scarlett/view/840211/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8.jpe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10" Type="http://schemas.openxmlformats.org/officeDocument/2006/relationships/oleObject" Target="../embeddings/oleObject8.bin"/><Relationship Id="rId4" Type="http://schemas.openxmlformats.org/officeDocument/2006/relationships/image" Target="../media/image5.wmf"/><Relationship Id="rId9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klub-drug.ru/wp-content/uploads/2011/04/55.gif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klub-drug.ru/wp-content/uploads/2011/04/55.gif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klub-drug.ru/wp-content/uploads/2011/04/55.gif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fotki.yandex.ru/users/viva-scarlett/view/840188/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Туманова ТА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18E-0999-4EA4-938C-BDC63FEB9EF4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619672" y="548681"/>
            <a:ext cx="6336704" cy="5184575"/>
          </a:xfrm>
        </p:spPr>
        <p:txBody>
          <a:bodyPr/>
          <a:lstStyle/>
          <a:p>
            <a:pPr marL="76200" lvl="0" indent="-76200">
              <a:lnSpc>
                <a:spcPct val="115000"/>
              </a:lnSpc>
              <a:spcBef>
                <a:spcPct val="20000"/>
              </a:spcBef>
            </a:pPr>
            <a:r>
              <a:rPr lang="ru-RU" sz="3600" dirty="0">
                <a:solidFill>
                  <a:prstClr val="black"/>
                </a:solidFill>
                <a:effectLst/>
                <a:latin typeface="Times New Roman"/>
                <a:ea typeface="Times New Roman"/>
                <a:cs typeface="Times New Roman"/>
              </a:rPr>
              <a:t> В класс вошел – не хмурь лица, </a:t>
            </a:r>
            <a:r>
              <a:rPr lang="ru-RU" sz="3600" b="0" dirty="0">
                <a:solidFill>
                  <a:prstClr val="black"/>
                </a:solidFill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3600" b="0" dirty="0">
                <a:solidFill>
                  <a:prstClr val="black"/>
                </a:solidFill>
                <a:effectLst/>
                <a:latin typeface="Calibri"/>
                <a:ea typeface="Calibri"/>
                <a:cs typeface="Times New Roman"/>
              </a:rPr>
            </a:br>
            <a:r>
              <a:rPr lang="ru-RU" sz="3600" dirty="0">
                <a:solidFill>
                  <a:prstClr val="black"/>
                </a:solidFill>
                <a:effectLst/>
                <a:latin typeface="Times New Roman"/>
                <a:ea typeface="Times New Roman"/>
                <a:cs typeface="Times New Roman"/>
              </a:rPr>
              <a:t>Будь разумным до конца.</a:t>
            </a:r>
            <a:r>
              <a:rPr lang="ru-RU" sz="3600" b="0" dirty="0">
                <a:solidFill>
                  <a:prstClr val="black"/>
                </a:solidFill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3600" b="0" dirty="0">
                <a:solidFill>
                  <a:prstClr val="black"/>
                </a:solidFill>
                <a:effectLst/>
                <a:latin typeface="Calibri"/>
                <a:ea typeface="Calibri"/>
                <a:cs typeface="Times New Roman"/>
              </a:rPr>
            </a:br>
            <a:r>
              <a:rPr lang="ru-RU" sz="3600" dirty="0">
                <a:solidFill>
                  <a:prstClr val="black"/>
                </a:solidFill>
                <a:effectLst/>
                <a:latin typeface="Times New Roman"/>
                <a:ea typeface="Times New Roman"/>
                <a:cs typeface="Times New Roman"/>
              </a:rPr>
              <a:t>Ты не зритель, ты не гость – </a:t>
            </a:r>
            <a:r>
              <a:rPr lang="ru-RU" sz="3600" b="0" dirty="0">
                <a:solidFill>
                  <a:prstClr val="black"/>
                </a:solidFill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3600" b="0" dirty="0">
                <a:solidFill>
                  <a:prstClr val="black"/>
                </a:solidFill>
                <a:effectLst/>
                <a:latin typeface="Calibri"/>
                <a:ea typeface="Calibri"/>
                <a:cs typeface="Times New Roman"/>
              </a:rPr>
            </a:br>
            <a:r>
              <a:rPr lang="ru-RU" sz="3600" dirty="0">
                <a:solidFill>
                  <a:prstClr val="black"/>
                </a:solidFill>
                <a:effectLst/>
                <a:latin typeface="Times New Roman"/>
                <a:ea typeface="Times New Roman"/>
                <a:cs typeface="Times New Roman"/>
              </a:rPr>
              <a:t>Ты программы нашей гвоздь!</a:t>
            </a:r>
            <a:r>
              <a:rPr lang="ru-RU" sz="3600" b="0" dirty="0">
                <a:solidFill>
                  <a:prstClr val="black"/>
                </a:solidFill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3600" b="0" dirty="0">
                <a:solidFill>
                  <a:prstClr val="black"/>
                </a:solidFill>
                <a:effectLst/>
                <a:latin typeface="Calibri"/>
                <a:ea typeface="Calibri"/>
                <a:cs typeface="Times New Roman"/>
              </a:rPr>
            </a:br>
            <a:r>
              <a:rPr lang="ru-RU" sz="3600" dirty="0">
                <a:solidFill>
                  <a:prstClr val="black"/>
                </a:solidFill>
                <a:effectLst/>
                <a:latin typeface="Times New Roman"/>
                <a:ea typeface="Times New Roman"/>
                <a:cs typeface="Times New Roman"/>
              </a:rPr>
              <a:t>Не стесняйся, не смущайся, </a:t>
            </a:r>
            <a:r>
              <a:rPr lang="ru-RU" sz="3600" b="0" dirty="0">
                <a:solidFill>
                  <a:prstClr val="black"/>
                </a:solidFill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3600" b="0" dirty="0">
                <a:solidFill>
                  <a:prstClr val="black"/>
                </a:solidFill>
                <a:effectLst/>
                <a:latin typeface="Calibri"/>
                <a:ea typeface="Calibri"/>
                <a:cs typeface="Times New Roman"/>
              </a:rPr>
            </a:br>
            <a:r>
              <a:rPr lang="ru-RU" sz="3600" dirty="0">
                <a:solidFill>
                  <a:prstClr val="black"/>
                </a:solidFill>
                <a:effectLst/>
                <a:latin typeface="Times New Roman"/>
                <a:ea typeface="Times New Roman"/>
                <a:cs typeface="Times New Roman"/>
              </a:rPr>
              <a:t>Смело с нами заряжайся!</a:t>
            </a: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06474">
            <a:off x="395536" y="260648"/>
            <a:ext cx="1304925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633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lvl="0" indent="0" algn="ctr">
              <a:spcAft>
                <a:spcPts val="0"/>
              </a:spcAft>
              <a:buClrTx/>
              <a:buSzTx/>
              <a:buNone/>
            </a:pPr>
            <a:r>
              <a:rPr lang="ru-RU" sz="4800" b="1" i="1" u="sng" spc="3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Возведение алгебраических дробей в степень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18E-0999-4EA4-938C-BDC63FEB9EF4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003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217760"/>
          </a:xfrm>
        </p:spPr>
        <p:txBody>
          <a:bodyPr/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2800" b="1" i="1" dirty="0">
                <a:solidFill>
                  <a:srgbClr val="FF0000"/>
                </a:solidFill>
                <a:latin typeface="Calibri"/>
              </a:rPr>
              <a:t>Свойства  степени с натуральным показателем.</a:t>
            </a:r>
          </a:p>
          <a:p>
            <a:pPr marL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2400" b="1" i="1" dirty="0">
                <a:solidFill>
                  <a:prstClr val="black"/>
                </a:solidFill>
                <a:latin typeface="Calibri"/>
              </a:rPr>
              <a:t>         </a:t>
            </a:r>
            <a:r>
              <a:rPr lang="ru-RU" sz="3600" b="1" i="1" dirty="0">
                <a:solidFill>
                  <a:srgbClr val="F79646">
                    <a:lumMod val="50000"/>
                  </a:srgbClr>
                </a:solidFill>
                <a:latin typeface="Calibri"/>
              </a:rPr>
              <a:t>(а</a:t>
            </a:r>
            <a:r>
              <a:rPr lang="en-US" sz="3600" b="1" i="1" dirty="0">
                <a:solidFill>
                  <a:srgbClr val="F79646">
                    <a:lumMod val="50000"/>
                  </a:srgbClr>
                </a:solidFill>
                <a:latin typeface="Calibri"/>
              </a:rPr>
              <a:t>, b</a:t>
            </a:r>
            <a:r>
              <a:rPr lang="ru-RU" sz="3600" b="1" i="1" dirty="0">
                <a:solidFill>
                  <a:srgbClr val="F79646">
                    <a:lumMod val="50000"/>
                  </a:srgbClr>
                </a:solidFill>
                <a:latin typeface="Calibri"/>
              </a:rPr>
              <a:t> </a:t>
            </a:r>
            <a:r>
              <a:rPr lang="en-US" sz="3600" b="1" i="1" dirty="0">
                <a:solidFill>
                  <a:srgbClr val="F79646">
                    <a:lumMod val="50000"/>
                  </a:srgbClr>
                </a:solidFill>
                <a:latin typeface="Calibri"/>
              </a:rPr>
              <a:t>&gt; 0).</a:t>
            </a:r>
            <a:endParaRPr lang="ru-RU" sz="2400" b="1" i="1" dirty="0">
              <a:solidFill>
                <a:srgbClr val="F79646">
                  <a:lumMod val="50000"/>
                </a:srgbClr>
              </a:solidFill>
              <a:latin typeface="Calibri"/>
            </a:endParaRPr>
          </a:p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6809089"/>
              </p:ext>
            </p:extLst>
          </p:nvPr>
        </p:nvGraphicFramePr>
        <p:xfrm>
          <a:off x="2195513" y="2348880"/>
          <a:ext cx="6188075" cy="41820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Формула" r:id="rId3" imgW="1168400" imgH="1409700" progId="Equation.3">
                  <p:embed/>
                </p:oleObj>
              </mc:Choice>
              <mc:Fallback>
                <p:oleObj name="Формула" r:id="rId3" imgW="1168400" imgH="14097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2348880"/>
                        <a:ext cx="6188075" cy="41820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18E-0999-4EA4-938C-BDC63FEB9EF4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520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1143000" y="1196752"/>
                <a:ext cx="6400800" cy="4032448"/>
              </a:xfrm>
            </p:spPr>
            <p:txBody>
              <a:bodyPr/>
              <a:lstStyle/>
              <a:p>
                <a:pPr marL="0" lvl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ClrTx/>
                  <a:buSzTx/>
                  <a:buNone/>
                  <a:tabLst>
                    <a:tab pos="838200" algn="l"/>
                    <a:tab pos="2038350" algn="l"/>
                  </a:tabLst>
                </a:pPr>
                <a:r>
                  <a:rPr lang="ru-RU" sz="4800" dirty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б)   (-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800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ru-RU" sz="4800" i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fPr>
                          <m:num>
                            <m:r>
                              <a:rPr lang="ru-RU" sz="4800" i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  <m:t>3</m:t>
                            </m:r>
                            <m:sSup>
                              <m:sSupPr>
                                <m:ctrlPr>
                                  <a:rPr lang="ru-RU" sz="4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</m:ctrlPr>
                              </m:sSupPr>
                              <m:e>
                                <m:r>
                                  <a:rPr lang="ru-RU" sz="4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ru-RU" sz="4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5</m:t>
                                </m:r>
                              </m:sup>
                            </m:sSup>
                          </m:num>
                          <m:den>
                            <m:r>
                              <a:rPr lang="ru-RU" sz="4800" i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  <m:t>4</m:t>
                            </m:r>
                            <m:sSup>
                              <m:sSupPr>
                                <m:ctrlPr>
                                  <a:rPr lang="ru-RU" sz="4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</m:ctrlPr>
                              </m:sSupPr>
                              <m:e>
                                <m:r>
                                  <a:rPr lang="ru-RU" sz="4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ru-RU" sz="48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ru-RU" sz="4800" i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  <m:t> </m:t>
                            </m:r>
                          </m:den>
                        </m:f>
                        <m:r>
                          <a:rPr lang="ru-RU" sz="4800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)</m:t>
                        </m:r>
                      </m:e>
                      <m:sup>
                        <m:r>
                          <a:rPr lang="ru-RU" sz="4800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4800" dirty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 </a:t>
                </a:r>
                <a:r>
                  <a:rPr lang="ru-RU" sz="4800" dirty="0" smtClean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;</a:t>
                </a:r>
                <a:endParaRPr lang="ru-RU" sz="4800" dirty="0">
                  <a:solidFill>
                    <a:prstClr val="black"/>
                  </a:solidFill>
                  <a:latin typeface="Calibri"/>
                  <a:ea typeface="Calibri"/>
                  <a:cs typeface="Times New Roman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1143000" y="1196752"/>
                <a:ext cx="6400800" cy="4032448"/>
              </a:xfrm>
              <a:blipFill rotWithShape="1">
                <a:blip r:embed="rId2"/>
                <a:stretch>
                  <a:fillRect l="-43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18E-0999-4EA4-938C-BDC63FEB9EF4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957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827584" y="1916832"/>
                <a:ext cx="7416824" cy="3168352"/>
              </a:xfrm>
            </p:spPr>
            <p:txBody>
              <a:bodyPr/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None/>
                </a:pPr>
                <a:r>
                  <a:rPr lang="ru-RU" sz="4400" dirty="0">
                    <a:solidFill>
                      <a:prstClr val="black"/>
                    </a:solidFill>
                    <a:latin typeface="Times New Roman"/>
                    <a:ea typeface="Times New Roman"/>
                  </a:rPr>
                  <a:t>в)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400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sSupPr>
                      <m:e>
                        <m:r>
                          <a:rPr lang="ru-RU" sz="4400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(</m:t>
                        </m:r>
                        <m:f>
                          <m:fPr>
                            <m:ctrlPr>
                              <a:rPr lang="ru-RU" sz="4400" i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fPr>
                          <m:num>
                            <m:r>
                              <a:rPr lang="ru-RU" sz="4400" i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  <m:t>−3</m:t>
                            </m:r>
                            <m:r>
                              <a:rPr lang="en-US" sz="4400" i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𝑎</m:t>
                            </m:r>
                          </m:num>
                          <m:den>
                            <m:sSup>
                              <m:sSupPr>
                                <m:ctrlPr>
                                  <a:rPr lang="ru-RU" sz="44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</m:ctrlPr>
                              </m:sSupPr>
                              <m:e>
                                <m:r>
                                  <a:rPr lang="ru-RU" sz="44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ru-RU" sz="44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ru-RU" sz="4400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 )</m:t>
                        </m:r>
                      </m:e>
                      <m:sup>
                        <m:r>
                          <a:rPr lang="ru-RU" sz="4400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4400" dirty="0">
                    <a:solidFill>
                      <a:prstClr val="black"/>
                    </a:solidFill>
                    <a:latin typeface="Times New Roman"/>
                    <a:ea typeface="Times New Roman"/>
                  </a:rPr>
                  <a:t> </a:t>
                </a:r>
                <a:r>
                  <a:rPr lang="ru-RU" sz="4400" dirty="0" smtClean="0">
                    <a:solidFill>
                      <a:prstClr val="black"/>
                    </a:solidFill>
                    <a:latin typeface="Times New Roman"/>
                    <a:ea typeface="Times New Roman"/>
                  </a:rPr>
                  <a:t>=</a:t>
                </a:r>
                <a:endParaRPr lang="ru-RU" sz="4400" dirty="0">
                  <a:solidFill>
                    <a:prstClr val="black"/>
                  </a:solidFill>
                  <a:latin typeface="Calibri"/>
                </a:endParaRPr>
              </a:p>
              <a:p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827584" y="1916832"/>
                <a:ext cx="7416824" cy="3168352"/>
              </a:xfrm>
              <a:blipFill rotWithShape="1">
                <a:blip r:embed="rId2"/>
                <a:stretch>
                  <a:fillRect l="-33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Туманова ТА</a:t>
            </a:r>
          </a:p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18E-0999-4EA4-938C-BDC63FEB9EF4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83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1576388"/>
            <a:ext cx="8332787" cy="370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7634486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Туманова ТА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18E-0999-4EA4-938C-BDC63FEB9EF4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174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7" y="1556792"/>
            <a:ext cx="7190184" cy="3958376"/>
          </a:xfrm>
        </p:spPr>
        <p:txBody>
          <a:bodyPr/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ru-RU" sz="3600" i="1" dirty="0"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Повторить </a:t>
            </a:r>
            <a:r>
              <a:rPr lang="ru-RU" sz="3600" i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правила умножения и  </a:t>
            </a:r>
            <a:r>
              <a:rPr lang="ru-RU" sz="3600" i="1" dirty="0"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деления алгебраических дробей</a:t>
            </a:r>
            <a:r>
              <a:rPr lang="ru-RU" sz="3600" i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;</a:t>
            </a:r>
            <a:br>
              <a:rPr lang="ru-RU" sz="3600" i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3600" i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3600" i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3600" i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3600" i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3600" i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Изучить правила возведения в степень алгебраической дроби</a:t>
            </a:r>
            <a:r>
              <a:rPr lang="ru-RU" sz="3600" i="1" dirty="0"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br>
              <a:rPr lang="ru-RU" sz="3600" i="1" dirty="0"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3600" i="1" dirty="0">
                <a:solidFill>
                  <a:schemeClr val="bg2">
                    <a:lumMod val="25000"/>
                  </a:schemeClr>
                </a:solidFill>
                <a:effectLst/>
                <a:latin typeface="Calibri"/>
                <a:ea typeface="+mn-ea"/>
                <a:cs typeface="+mn-cs"/>
              </a:rPr>
              <a:t/>
            </a:r>
            <a:br>
              <a:rPr lang="ru-RU" sz="3600" i="1" dirty="0">
                <a:solidFill>
                  <a:schemeClr val="bg2">
                    <a:lumMod val="25000"/>
                  </a:schemeClr>
                </a:solidFill>
                <a:effectLst/>
                <a:latin typeface="Calibri"/>
                <a:ea typeface="+mn-ea"/>
                <a:cs typeface="+mn-cs"/>
              </a:rPr>
            </a:br>
            <a:endParaRPr lang="ru-RU" sz="3600" i="1" dirty="0">
              <a:solidFill>
                <a:schemeClr val="bg2">
                  <a:lumMod val="25000"/>
                </a:schemeClr>
              </a:solidFill>
              <a:effectLst/>
              <a:latin typeface="Calibri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15616" y="692696"/>
            <a:ext cx="3645024" cy="825272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Цели:</a:t>
            </a:r>
            <a:endParaRPr lang="ru-RU" sz="4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Туманова ТА</a:t>
            </a:r>
          </a:p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18E-0999-4EA4-938C-BDC63FEB9EF4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443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309320" cy="3201536"/>
          </a:xfrm>
        </p:spPr>
        <p:txBody>
          <a:bodyPr/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2800" b="1" i="1" dirty="0">
                <a:solidFill>
                  <a:srgbClr val="FF0000"/>
                </a:solidFill>
                <a:latin typeface="Calibri" panose="020F0502020204030204" pitchFamily="34" charset="0"/>
              </a:rPr>
              <a:t> Умножение числовых дробей :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sz="2800" b="1" i="1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r>
              <a:rPr lang="ru-RU" sz="2800" b="1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Деление числовых дробей:</a:t>
            </a:r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7871725"/>
              </p:ext>
            </p:extLst>
          </p:nvPr>
        </p:nvGraphicFramePr>
        <p:xfrm>
          <a:off x="2915816" y="1412776"/>
          <a:ext cx="3014537" cy="14402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Формула" r:id="rId3" imgW="850531" imgH="406224" progId="Equation.3">
                  <p:embed/>
                </p:oleObj>
              </mc:Choice>
              <mc:Fallback>
                <p:oleObj name="Формула" r:id="rId3" imgW="850531" imgH="406224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1412776"/>
                        <a:ext cx="3014537" cy="14402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3381940"/>
              </p:ext>
            </p:extLst>
          </p:nvPr>
        </p:nvGraphicFramePr>
        <p:xfrm>
          <a:off x="2195736" y="3861048"/>
          <a:ext cx="4842733" cy="1584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Формула" r:id="rId5" imgW="1320227" imgH="406224" progId="Equation.3">
                  <p:embed/>
                </p:oleObj>
              </mc:Choice>
              <mc:Fallback>
                <p:oleObj name="Формула" r:id="rId5" imgW="1320227" imgH="406224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3861048"/>
                        <a:ext cx="4842733" cy="15841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3" name="Picture 5" descr="http://img-fotki.yandex.ru/get/6619/108950446.114/0_cd213_81226c88_S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381" y="1340767"/>
            <a:ext cx="2057371" cy="1728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Туманова ТА</a:t>
            </a:r>
          </a:p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18E-0999-4EA4-938C-BDC63FEB9EF4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984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1143000" y="731520"/>
                <a:ext cx="7029400" cy="5073744"/>
              </a:xfrm>
            </p:spPr>
            <p:txBody>
              <a:bodyPr>
                <a:normAutofit fontScale="92500" lnSpcReduction="20000"/>
              </a:bodyPr>
              <a:lstStyle/>
              <a:p>
                <a:pPr marL="457200" lvl="1" indent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None/>
                </a:pPr>
                <a:r>
                  <a:rPr lang="ru-RU" sz="2800" b="1" i="1" dirty="0" smtClean="0">
                    <a:solidFill>
                      <a:prstClr val="black"/>
                    </a:solidFill>
                    <a:latin typeface="Cambria Math"/>
                    <a:ea typeface="Times New Roman"/>
                    <a:cs typeface="Times New Roman"/>
                  </a:rPr>
                  <a:t>Реши устно:</a:t>
                </a:r>
              </a:p>
              <a:p>
                <a:pPr marL="800100" lvl="1" indent="-34290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lphaLcParenR"/>
                </a:pPr>
                <a:endParaRPr lang="ru-RU" sz="2800" b="1" i="1" dirty="0" smtClean="0">
                  <a:solidFill>
                    <a:prstClr val="black"/>
                  </a:solidFill>
                  <a:latin typeface="Cambria Math"/>
                  <a:ea typeface="Times New Roman"/>
                  <a:cs typeface="Times New Roman"/>
                </a:endParaRPr>
              </a:p>
              <a:p>
                <a:pPr marL="800100" lvl="1" indent="-34290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lphaL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sz="2800" b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𝟓</m:t>
                        </m:r>
                        <m:r>
                          <a:rPr lang="ru-RU" sz="2800" b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 </m:t>
                        </m:r>
                      </m:num>
                      <m:den>
                        <m:r>
                          <a:rPr lang="ru-RU" sz="2800" b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𝟑</m:t>
                        </m:r>
                        <m:r>
                          <a:rPr lang="ru-RU" sz="2800" b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а</m:t>
                        </m:r>
                      </m:den>
                    </m:f>
                  </m:oMath>
                </a14:m>
                <a:r>
                  <a:rPr lang="ru-RU" sz="2800" b="1" dirty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 ∙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sz="2800" b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𝟐</m:t>
                        </m:r>
                        <m:r>
                          <a:rPr lang="en-US" sz="2800" b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𝐛</m:t>
                        </m:r>
                      </m:num>
                      <m:den>
                        <m:r>
                          <a:rPr lang="ru-RU" sz="2800" b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2800" b="1" dirty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 </a:t>
                </a:r>
                <a:r>
                  <a:rPr lang="ru-RU" sz="2800" b="1" dirty="0" smtClean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=    </a:t>
                </a:r>
                <a:endParaRPr lang="ru-RU" sz="2800" b="1" dirty="0">
                  <a:solidFill>
                    <a:prstClr val="black"/>
                  </a:solidFill>
                  <a:latin typeface="Times New Roman"/>
                  <a:ea typeface="Times New Roman"/>
                  <a:cs typeface="Times New Roman"/>
                </a:endParaRPr>
              </a:p>
              <a:p>
                <a:pPr marL="0" lvl="0" indent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None/>
                </a:pPr>
                <a:r>
                  <a:rPr lang="ru-RU" sz="2800" b="1" dirty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      б)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sz="2800" b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𝟓</m:t>
                        </m:r>
                        <m:r>
                          <a:rPr lang="en-US" sz="2800" b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𝐚</m:t>
                        </m:r>
                      </m:num>
                      <m:den>
                        <m:r>
                          <a:rPr lang="ru-RU" sz="2800" b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𝟖</m:t>
                        </m:r>
                        <m:r>
                          <a:rPr lang="en-US" sz="2800" b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𝐛</m:t>
                        </m:r>
                      </m:den>
                    </m:f>
                  </m:oMath>
                </a14:m>
                <a:r>
                  <a:rPr lang="en-US" sz="2800" b="1" dirty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 </a:t>
                </a:r>
                <a:r>
                  <a:rPr lang="ru-RU" sz="2800" b="1" dirty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∙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sz="2800" b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𝟕</m:t>
                        </m:r>
                      </m:num>
                      <m:den>
                        <m:r>
                          <a:rPr lang="ru-RU" sz="2800" b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𝟏𝟎</m:t>
                        </m:r>
                      </m:den>
                    </m:f>
                    <m:r>
                      <a:rPr lang="ru-RU" sz="2800" b="1" i="0" smtClean="0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</m:oMath>
                </a14:m>
                <a:r>
                  <a:rPr lang="ru-RU" sz="2800" b="1" dirty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       </a:t>
                </a:r>
              </a:p>
              <a:p>
                <a:pPr marL="0" lvl="0" indent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None/>
                </a:pPr>
                <a:r>
                  <a:rPr lang="ru-RU" sz="2800" b="1" dirty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       в)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sz="2800" b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𝟕</m:t>
                        </m:r>
                        <m:sSup>
                          <m:sSupPr>
                            <m:ctrlPr>
                              <a:rPr lang="ru-RU" sz="28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sSupPr>
                          <m:e>
                            <m:r>
                              <a:rPr lang="ru-RU" sz="2800" b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  <m:t>𝐚</m:t>
                            </m:r>
                          </m:e>
                          <m:sup>
                            <m:r>
                              <a:rPr lang="ru-RU" sz="2800" b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  <m:t>𝟑</m:t>
                            </m:r>
                          </m:sup>
                        </m:sSup>
                      </m:num>
                      <m:den>
                        <m:r>
                          <a:rPr lang="ru-RU" sz="2800" b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𝟐𝟒𝐛</m:t>
                        </m:r>
                      </m:den>
                    </m:f>
                  </m:oMath>
                </a14:m>
                <a:r>
                  <a:rPr lang="ru-RU" sz="2800" b="1" dirty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 ∙ 8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b="1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sSupPr>
                      <m:e>
                        <m:r>
                          <a:rPr lang="en-US" sz="2800" b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𝐛</m:t>
                        </m:r>
                      </m:e>
                      <m:sup>
                        <m:r>
                          <a:rPr lang="ru-RU" sz="2800" b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𝟐</m:t>
                        </m:r>
                      </m:sup>
                    </m:sSup>
                    <m:r>
                      <a:rPr lang="ru-RU" sz="2800" b="1" i="0" smtClean="0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</m:oMath>
                </a14:m>
                <a:endParaRPr lang="ru-RU" sz="2800" b="1" dirty="0">
                  <a:solidFill>
                    <a:prstClr val="black"/>
                  </a:solidFill>
                  <a:latin typeface="Calibri"/>
                  <a:ea typeface="Calibri"/>
                  <a:cs typeface="Times New Roman"/>
                </a:endParaRPr>
              </a:p>
              <a:p>
                <a:pPr marL="0" lvl="0" indent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None/>
                </a:pPr>
                <a:r>
                  <a:rPr lang="ru-RU" sz="2800" b="1" dirty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 </a:t>
                </a:r>
                <a:endParaRPr lang="ru-RU" sz="2800" b="1" dirty="0">
                  <a:solidFill>
                    <a:prstClr val="black"/>
                  </a:solidFill>
                  <a:latin typeface="Calibri"/>
                  <a:ea typeface="Calibri"/>
                  <a:cs typeface="Times New Roman"/>
                </a:endParaRPr>
              </a:p>
              <a:p>
                <a:pPr marL="0" lvl="0" indent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None/>
                </a:pPr>
                <a:r>
                  <a:rPr lang="ru-RU" sz="2800" b="1" dirty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                                г)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sz="2800" b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𝟕</m:t>
                        </m:r>
                        <m:r>
                          <a:rPr lang="en-US" sz="2800" b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𝐚</m:t>
                        </m:r>
                      </m:num>
                      <m:den>
                        <m:r>
                          <a:rPr lang="ru-RU" sz="2800" b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𝐛</m:t>
                        </m:r>
                      </m:den>
                    </m:f>
                  </m:oMath>
                </a14:m>
                <a:r>
                  <a:rPr lang="ru-RU" sz="2800" b="1" dirty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 </a:t>
                </a:r>
                <a:r>
                  <a:rPr lang="en-US" sz="2800" b="1" dirty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꞉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sz="2800" b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𝟏𝟒</m:t>
                        </m:r>
                        <m:r>
                          <a:rPr lang="en-US" sz="2800" b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𝐚</m:t>
                        </m:r>
                      </m:num>
                      <m:den>
                        <m:r>
                          <a:rPr lang="en-US" sz="2800" b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𝐛</m:t>
                        </m:r>
                      </m:den>
                    </m:f>
                    <m:r>
                      <a:rPr lang="ru-RU" sz="2800" b="1" i="0" smtClean="0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</m:oMath>
                </a14:m>
                <a:r>
                  <a:rPr lang="ru-RU" sz="2800" b="1" dirty="0" smtClean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       </a:t>
                </a:r>
                <a:endParaRPr lang="ru-RU" sz="2800" b="1" dirty="0">
                  <a:solidFill>
                    <a:prstClr val="black"/>
                  </a:solidFill>
                  <a:latin typeface="Times New Roman"/>
                  <a:ea typeface="Times New Roman"/>
                  <a:cs typeface="Times New Roman"/>
                </a:endParaRPr>
              </a:p>
              <a:p>
                <a:pPr marL="0" lvl="0" indent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None/>
                </a:pPr>
                <a:r>
                  <a:rPr lang="ru-RU" sz="2800" b="1" dirty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                                д)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sz="2800" b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𝟓𝐦</m:t>
                        </m:r>
                      </m:num>
                      <m:den>
                        <m:r>
                          <a:rPr lang="ru-RU" sz="2800" b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𝟔𝐧</m:t>
                        </m:r>
                      </m:den>
                    </m:f>
                  </m:oMath>
                </a14:m>
                <a:r>
                  <a:rPr lang="ru-RU" sz="2800" b="1" dirty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 </a:t>
                </a:r>
                <a:r>
                  <a:rPr lang="en-US" sz="2800" b="1" dirty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꞉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sz="2800" b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𝟏𝟓</m:t>
                        </m:r>
                        <m:sSup>
                          <m:sSupPr>
                            <m:ctrlPr>
                              <a:rPr lang="ru-RU" sz="28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sSupPr>
                          <m:e>
                            <m:r>
                              <a:rPr lang="en-US" sz="2800" b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  <m:t>𝐦</m:t>
                            </m:r>
                          </m:e>
                          <m:sup>
                            <m:r>
                              <a:rPr lang="ru-RU" sz="2800" b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ru-RU" sz="2800" b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𝟖</m:t>
                        </m:r>
                      </m:den>
                    </m:f>
                    <m:r>
                      <a:rPr lang="ru-RU" sz="2800" b="1" i="0" smtClean="0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</m:oMath>
                </a14:m>
                <a:r>
                  <a:rPr lang="ru-RU" sz="2800" b="1" dirty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     </a:t>
                </a:r>
                <a:r>
                  <a:rPr lang="ru-RU" sz="2800" b="1" dirty="0" smtClean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 </a:t>
                </a:r>
                <a:endParaRPr lang="ru-RU" sz="2800" b="1" dirty="0">
                  <a:solidFill>
                    <a:prstClr val="black"/>
                  </a:solidFill>
                  <a:latin typeface="Times New Roman"/>
                  <a:ea typeface="Times New Roman"/>
                  <a:cs typeface="Times New Roman"/>
                </a:endParaRPr>
              </a:p>
              <a:p>
                <a:pPr marL="0" lvl="0" indent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None/>
                </a:pPr>
                <a:r>
                  <a:rPr lang="ru-RU" sz="2800" b="1" dirty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                                е)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sz="2800" b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𝟏𝟏</m:t>
                        </m:r>
                        <m:sSup>
                          <m:sSupPr>
                            <m:ctrlPr>
                              <a:rPr lang="ru-RU" sz="28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sSupPr>
                          <m:e>
                            <m:r>
                              <a:rPr lang="ru-RU" sz="2800" b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  <m:t>𝐱</m:t>
                            </m:r>
                          </m:e>
                          <m:sup>
                            <m:r>
                              <a:rPr lang="ru-RU" sz="2800" b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ru-RU" sz="2800" b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𝟒</m:t>
                        </m:r>
                        <m:sSup>
                          <m:sSupPr>
                            <m:ctrlPr>
                              <a:rPr lang="ru-RU" sz="28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sSupPr>
                          <m:e>
                            <m:r>
                              <a:rPr lang="ru-RU" sz="2800" b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  <m:t>𝐲</m:t>
                            </m:r>
                          </m:e>
                          <m:sup>
                            <m:r>
                              <a:rPr lang="ru-RU" sz="2800" b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sz="2800" b="1" dirty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 ꞉(22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b="1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sSupPr>
                      <m:e>
                        <m:r>
                          <a:rPr lang="ru-RU" sz="2800" b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𝐱</m:t>
                        </m:r>
                      </m:e>
                      <m:sup>
                        <m:r>
                          <a:rPr lang="ru-RU" sz="2800" b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𝟐</m:t>
                        </m:r>
                      </m:sup>
                    </m:sSup>
                    <m:r>
                      <a:rPr lang="ru-RU" sz="2800" b="1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Times New Roman"/>
                      </a:rPr>
                      <m:t>)</m:t>
                    </m:r>
                  </m:oMath>
                </a14:m>
                <a:r>
                  <a:rPr lang="ru-RU" sz="2800" b="1" dirty="0" smtClean="0">
                    <a:solidFill>
                      <a:prstClr val="black"/>
                    </a:solidFill>
                    <a:latin typeface="Calibri"/>
                    <a:ea typeface="Calibri"/>
                    <a:cs typeface="Times New Roman"/>
                  </a:rPr>
                  <a:t> =</a:t>
                </a:r>
                <a:endParaRPr lang="ru-RU" sz="2800" b="1" dirty="0">
                  <a:solidFill>
                    <a:prstClr val="black"/>
                  </a:solidFill>
                  <a:latin typeface="Calibri"/>
                  <a:ea typeface="Calibri"/>
                  <a:cs typeface="Times New Roman"/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1143000" y="731520"/>
                <a:ext cx="7029400" cy="5073744"/>
              </a:xfrm>
              <a:blipFill rotWithShape="1">
                <a:blip r:embed="rId2" cstate="print"/>
                <a:stretch>
                  <a:fillRect t="-15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Туманова ТА</a:t>
            </a:r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18E-0999-4EA4-938C-BDC63FEB9EF4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513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9099" name="Object 11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2411413" y="2797175"/>
          <a:ext cx="123825" cy="230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8" name="Формула" r:id="rId3" imgW="114120" imgH="215640" progId="Equation.3">
                  <p:embed/>
                </p:oleObj>
              </mc:Choice>
              <mc:Fallback>
                <p:oleObj name="Формула" r:id="rId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2797175"/>
                        <a:ext cx="123825" cy="230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092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608763" y="2797175"/>
          <a:ext cx="123825" cy="230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9" name="Формула" r:id="rId5" imgW="114120" imgH="215640" progId="Equation.3">
                  <p:embed/>
                </p:oleObj>
              </mc:Choice>
              <mc:Fallback>
                <p:oleObj name="Формула" r:id="rId5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8763" y="2797175"/>
                        <a:ext cx="123825" cy="230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095" name="Object 7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411413" y="4821238"/>
          <a:ext cx="123825" cy="230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0" name="Формула" r:id="rId6" imgW="114120" imgH="215640" progId="Equation.3">
                  <p:embed/>
                </p:oleObj>
              </mc:Choice>
              <mc:Fallback>
                <p:oleObj name="Формула" r:id="rId6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4821238"/>
                        <a:ext cx="123825" cy="230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098" name="Object 10"/>
          <p:cNvGraphicFramePr>
            <a:graphicFrameLocks noChangeAspect="1"/>
          </p:cNvGraphicFramePr>
          <p:nvPr/>
        </p:nvGraphicFramePr>
        <p:xfrm>
          <a:off x="4502150" y="3213100"/>
          <a:ext cx="1397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1" name="Формула" r:id="rId7" imgW="139680" imgH="431640" progId="Equation.3">
                  <p:embed/>
                </p:oleObj>
              </mc:Choice>
              <mc:Fallback>
                <p:oleObj name="Формула" r:id="rId7" imgW="1396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2150" y="3213100"/>
                        <a:ext cx="1397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102" name="Object 14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6172200" y="4038600"/>
          <a:ext cx="990600" cy="186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2" name="Формула" r:id="rId9" imgW="114120" imgH="215640" progId="Equation.3">
                  <p:embed/>
                </p:oleObj>
              </mc:Choice>
              <mc:Fallback>
                <p:oleObj name="Формула" r:id="rId9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4038600"/>
                        <a:ext cx="990600" cy="1862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105" name="Object 17"/>
          <p:cNvGraphicFramePr>
            <a:graphicFrameLocks noChangeAspect="1"/>
          </p:cNvGraphicFramePr>
          <p:nvPr/>
        </p:nvGraphicFramePr>
        <p:xfrm>
          <a:off x="1143000" y="762000"/>
          <a:ext cx="6781800" cy="206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3" name="Формула" r:id="rId10" imgW="1676160" imgH="507960" progId="Equation.3">
                  <p:embed/>
                </p:oleObj>
              </mc:Choice>
              <mc:Fallback>
                <p:oleObj name="Формула" r:id="rId10" imgW="167616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762000"/>
                        <a:ext cx="6781800" cy="2060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106" name="Rectangle 18"/>
          <p:cNvSpPr>
            <a:spLocks noChangeArrowheads="1"/>
          </p:cNvSpPr>
          <p:nvPr/>
        </p:nvSpPr>
        <p:spPr bwMode="auto">
          <a:xfrm>
            <a:off x="990600" y="3352800"/>
            <a:ext cx="73914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Но прежде чем перемножать числители и знаменатели проверьте нельзя ли сократить дроби. Сокращение дробей при расчётах значительно облегчит вычисления.</a:t>
            </a:r>
          </a:p>
        </p:txBody>
      </p:sp>
      <p:pic>
        <p:nvPicPr>
          <p:cNvPr id="89108" name="Picture 20" descr="0200tpm3-ae17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267200"/>
            <a:ext cx="2338388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372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1143000" y="731520"/>
                <a:ext cx="6400800" cy="4641696"/>
              </a:xfrm>
            </p:spPr>
            <p:txBody>
              <a:bodyPr/>
              <a:lstStyle/>
              <a:p>
                <a:pPr marL="0" lvl="0" indent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None/>
                </a:pPr>
                <a:r>
                  <a:rPr lang="ru-RU" sz="4400" dirty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 </a:t>
                </a:r>
                <a:endParaRPr lang="ru-RU" sz="4400" dirty="0" smtClean="0">
                  <a:solidFill>
                    <a:prstClr val="black"/>
                  </a:solidFill>
                  <a:latin typeface="Times New Roman"/>
                  <a:ea typeface="Times New Roman"/>
                  <a:cs typeface="Times New Roman"/>
                </a:endParaRPr>
              </a:p>
              <a:p>
                <a:pPr marL="0" lvl="0" indent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None/>
                </a:pPr>
                <a:endParaRPr lang="ru-RU" sz="4400" dirty="0">
                  <a:solidFill>
                    <a:prstClr val="black"/>
                  </a:solidFill>
                  <a:latin typeface="Times New Roman"/>
                  <a:ea typeface="Times New Roman"/>
                  <a:cs typeface="Times New Roman"/>
                </a:endParaRPr>
              </a:p>
              <a:p>
                <a:pPr marL="0" lvl="0" indent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None/>
                </a:pPr>
                <a:r>
                  <a:rPr lang="ru-RU" sz="4400" dirty="0" smtClean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       а</a:t>
                </a:r>
                <a:r>
                  <a:rPr lang="ru-RU" sz="4400" dirty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) –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sz="4400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10</m:t>
                        </m:r>
                        <m:sSup>
                          <m:sSupPr>
                            <m:ctrlPr>
                              <a:rPr lang="ru-RU" sz="4400" i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sSupPr>
                          <m:e>
                            <m:r>
                              <a:rPr lang="ru-RU" sz="4400" i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𝑥</m:t>
                            </m:r>
                          </m:e>
                          <m:sup>
                            <m:r>
                              <a:rPr lang="ru-RU" sz="4400" i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  <m:t>2 </m:t>
                            </m:r>
                          </m:sup>
                        </m:sSup>
                        <m:sSup>
                          <m:sSupPr>
                            <m:ctrlPr>
                              <a:rPr lang="ru-RU" sz="4400" i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sSupPr>
                          <m:e>
                            <m:r>
                              <a:rPr lang="ru-RU" sz="4400" i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𝑦</m:t>
                            </m:r>
                          </m:e>
                          <m:sup>
                            <m:r>
                              <a:rPr lang="ru-RU" sz="4400" i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ru-RU" sz="4400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9</m:t>
                        </m:r>
                        <m:sSup>
                          <m:sSupPr>
                            <m:ctrlPr>
                              <a:rPr lang="ru-RU" sz="4400" i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sSupPr>
                          <m:e>
                            <m:r>
                              <a:rPr lang="ru-RU" sz="4400" i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𝑎</m:t>
                            </m:r>
                          </m:e>
                          <m:sup>
                            <m:r>
                              <a:rPr lang="ru-RU" sz="4400" i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sz="4400" dirty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 </a:t>
                </a:r>
                <a:r>
                  <a:rPr lang="en-US" sz="4400" dirty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∙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en-US" sz="4400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27</m:t>
                        </m:r>
                        <m:sSup>
                          <m:sSupPr>
                            <m:ctrlPr>
                              <a:rPr lang="ru-RU" sz="4400" i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sSupPr>
                          <m:e>
                            <m:r>
                              <a:rPr lang="en-US" sz="4400" i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𝑎</m:t>
                            </m:r>
                          </m:e>
                          <m:sup>
                            <m:r>
                              <a:rPr lang="en-US" sz="4400" i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US" sz="4400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5</m:t>
                        </m:r>
                        <m:r>
                          <a:rPr lang="en-US" sz="4400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𝑥𝑦</m:t>
                        </m:r>
                      </m:den>
                    </m:f>
                  </m:oMath>
                </a14:m>
                <a:r>
                  <a:rPr lang="en-US" sz="4400" dirty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 =</a:t>
                </a:r>
                <a:endParaRPr lang="ru-RU" sz="4400" dirty="0">
                  <a:solidFill>
                    <a:prstClr val="black"/>
                  </a:solidFill>
                  <a:latin typeface="Calibri"/>
                  <a:ea typeface="Calibri"/>
                  <a:cs typeface="Times New Roman"/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1143000" y="731520"/>
                <a:ext cx="6400800" cy="4641696"/>
              </a:xfr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 descr="http://klub-drug.ru/wp-content/uploads/2011/04/55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620121"/>
            <a:ext cx="622028" cy="1686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Туманова ТА</a:t>
            </a:r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18E-0999-4EA4-938C-BDC63FEB9EF4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127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1143000" y="731520"/>
                <a:ext cx="6885384" cy="5001736"/>
              </a:xfrm>
            </p:spPr>
            <p:txBody>
              <a:bodyPr/>
              <a:lstStyle/>
              <a:p>
                <a:pPr marL="0" lvl="0" indent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None/>
                </a:pPr>
                <a:r>
                  <a:rPr lang="ru-RU" sz="4400" dirty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 </a:t>
                </a:r>
                <a:r>
                  <a:rPr lang="ru-RU" sz="4400" dirty="0" smtClean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   </a:t>
                </a:r>
              </a:p>
              <a:p>
                <a:pPr marL="0" lvl="0" indent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None/>
                </a:pPr>
                <a:endParaRPr lang="ru-RU" sz="4400" dirty="0">
                  <a:solidFill>
                    <a:prstClr val="black"/>
                  </a:solidFill>
                  <a:latin typeface="Times New Roman"/>
                  <a:ea typeface="Times New Roman"/>
                  <a:cs typeface="Times New Roman"/>
                </a:endParaRPr>
              </a:p>
              <a:p>
                <a:pPr marL="0" lvl="0" indent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None/>
                </a:pPr>
                <a:r>
                  <a:rPr lang="ru-RU" sz="4400" dirty="0" smtClean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      б</a:t>
                </a:r>
                <a:r>
                  <a:rPr lang="ru-RU" sz="4400" dirty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sz="4400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13</m:t>
                        </m:r>
                        <m:r>
                          <a:rPr lang="ru-RU" sz="4400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𝑥</m:t>
                        </m:r>
                      </m:num>
                      <m:den>
                        <m:r>
                          <a:rPr lang="ru-RU" sz="4400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12</m:t>
                        </m:r>
                        <m:r>
                          <a:rPr lang="ru-RU" sz="4400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𝑚</m:t>
                        </m:r>
                        <m:sSup>
                          <m:sSupPr>
                            <m:ctrlPr>
                              <a:rPr lang="ru-RU" sz="4400" i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sSupPr>
                          <m:e>
                            <m:r>
                              <a:rPr lang="ru-RU" sz="4400" i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𝑛</m:t>
                            </m:r>
                          </m:e>
                          <m:sup>
                            <m:r>
                              <a:rPr lang="ru-RU" sz="4400" i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  <m:t>2 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sz="4400" dirty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 </a:t>
                </a:r>
                <a:r>
                  <a:rPr lang="en-US" sz="4400" dirty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∙ 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400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sSupPr>
                      <m:e>
                        <m:r>
                          <a:rPr lang="en-US" sz="4400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𝑚</m:t>
                        </m:r>
                      </m:e>
                      <m:sup>
                        <m:r>
                          <a:rPr lang="en-US" sz="4400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2 </m:t>
                        </m:r>
                      </m:sup>
                    </m:sSup>
                  </m:oMath>
                </a14:m>
                <a:r>
                  <a:rPr lang="en-US" sz="4400" dirty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n =</a:t>
                </a:r>
                <a:endParaRPr lang="ru-RU" sz="4400" dirty="0">
                  <a:solidFill>
                    <a:prstClr val="black"/>
                  </a:solidFill>
                  <a:latin typeface="Calibri"/>
                  <a:ea typeface="Calibri"/>
                  <a:cs typeface="Times New Roman"/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1143000" y="731520"/>
                <a:ext cx="6885384" cy="5001736"/>
              </a:xfr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 descr="http://klub-drug.ru/wp-content/uploads/2011/04/55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908720"/>
            <a:ext cx="676275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Туманова ТА</a:t>
            </a:r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18E-0999-4EA4-938C-BDC63FEB9EF4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14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1143000" y="731520"/>
                <a:ext cx="6400800" cy="4281656"/>
              </a:xfrm>
            </p:spPr>
            <p:txBody>
              <a:bodyPr>
                <a:normAutofit/>
              </a:bodyPr>
              <a:lstStyle/>
              <a:p>
                <a:pPr marL="0" lvl="0" indent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None/>
                </a:pPr>
                <a:r>
                  <a:rPr lang="ru-RU" sz="4400" dirty="0" smtClean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     </a:t>
                </a:r>
              </a:p>
              <a:p>
                <a:pPr marL="0" lvl="0" indent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None/>
                </a:pPr>
                <a:endParaRPr lang="ru-RU" sz="9600" dirty="0">
                  <a:solidFill>
                    <a:prstClr val="black"/>
                  </a:solidFill>
                  <a:latin typeface="Times New Roman"/>
                  <a:ea typeface="Times New Roman"/>
                  <a:cs typeface="Times New Roman"/>
                </a:endParaRPr>
              </a:p>
              <a:p>
                <a:pPr marL="0" lvl="0" indent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None/>
                </a:pPr>
                <a:r>
                  <a:rPr lang="ru-RU" sz="4400" dirty="0" smtClean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        в</a:t>
                </a:r>
                <a:r>
                  <a:rPr lang="ru-RU" sz="4400" dirty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4400" i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sSupPr>
                          <m:e>
                            <m:r>
                              <a:rPr lang="en-US" sz="4400" i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𝑚</m:t>
                            </m:r>
                          </m:e>
                          <m:sup>
                            <m:r>
                              <a:rPr lang="en-US" sz="4400" i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  <m:t>2 </m:t>
                            </m:r>
                          </m:sup>
                        </m:sSup>
                        <m:r>
                          <a:rPr lang="en-US" sz="4400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−3</m:t>
                        </m:r>
                        <m:r>
                          <a:rPr lang="en-US" sz="4400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𝑚</m:t>
                        </m:r>
                      </m:num>
                      <m:den>
                        <m:r>
                          <a:rPr lang="en-US" sz="4400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8</m:t>
                        </m:r>
                        <m:sSup>
                          <m:sSupPr>
                            <m:ctrlPr>
                              <a:rPr lang="ru-RU" sz="4400" i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sSupPr>
                          <m:e>
                            <m:r>
                              <a:rPr lang="en-US" sz="4400" i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𝑥</m:t>
                            </m:r>
                          </m:e>
                          <m:sup>
                            <m:r>
                              <a:rPr lang="en-US" sz="4400" i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4400" dirty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 ꞉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en-US" sz="4400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3</m:t>
                        </m:r>
                        <m:r>
                          <a:rPr lang="en-US" sz="4400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𝑚</m:t>
                        </m:r>
                      </m:num>
                      <m:den>
                        <m:r>
                          <a:rPr lang="en-US" sz="4400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8</m:t>
                        </m:r>
                        <m:r>
                          <a:rPr lang="en-US" sz="4400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sz="4400" dirty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 </a:t>
                </a:r>
                <a:r>
                  <a:rPr lang="en-US" sz="4400" dirty="0" smtClean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=</a:t>
                </a:r>
                <a:endParaRPr lang="ru-RU" sz="4400" dirty="0">
                  <a:solidFill>
                    <a:prstClr val="black"/>
                  </a:solidFill>
                  <a:latin typeface="Calibri"/>
                  <a:ea typeface="Calibri"/>
                  <a:cs typeface="Times New Roman"/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1143000" y="731520"/>
                <a:ext cx="6400800" cy="4281656"/>
              </a:xfr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 descr="http://klub-drug.ru/wp-content/uploads/2011/04/55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534196"/>
            <a:ext cx="676275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Туманова ТА</a:t>
            </a:r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18E-0999-4EA4-938C-BDC63FEB9EF4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53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quarter" idx="13"/>
              </p:nvPr>
            </p:nvSpPr>
            <p:spPr/>
            <p:txBody>
              <a:bodyPr/>
              <a:lstStyle/>
              <a:p>
                <a:pPr marL="0" lvl="0" indent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None/>
                </a:pPr>
                <a:r>
                  <a:rPr lang="ru-RU" sz="4400" dirty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г)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400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sSupPr>
                      <m:e>
                        <m:r>
                          <a:rPr lang="ru-RU" sz="4400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(</m:t>
                        </m:r>
                        <m:f>
                          <m:fPr>
                            <m:ctrlPr>
                              <a:rPr lang="ru-RU" sz="4400" i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ru-RU" sz="44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</m:ctrlPr>
                              </m:sSupPr>
                              <m:e>
                                <m:r>
                                  <a:rPr lang="ru-RU" sz="44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ru-RU" sz="44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3  </m:t>
                                </m:r>
                              </m:sup>
                            </m:sSup>
                            <m:r>
                              <a:rPr lang="ru-RU" sz="4400" i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𝑏</m:t>
                            </m:r>
                            <m:r>
                              <a:rPr lang="ru-RU" sz="4400" i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  <m:t>  </m:t>
                            </m:r>
                          </m:num>
                          <m:den>
                            <m:sSup>
                              <m:sSupPr>
                                <m:ctrlPr>
                                  <a:rPr lang="ru-RU" sz="44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</m:ctrlPr>
                              </m:sSupPr>
                              <m:e>
                                <m:r>
                                  <a:rPr lang="ru-RU" sz="44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ru-RU" sz="44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4</m:t>
                                </m:r>
                              </m:sup>
                            </m:sSup>
                          </m:den>
                        </m:f>
                        <m:r>
                          <a:rPr lang="ru-RU" sz="4400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)</m:t>
                        </m:r>
                      </m:e>
                      <m:sup>
                        <m:r>
                          <a:rPr lang="ru-RU" sz="4400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5</m:t>
                        </m:r>
                      </m:sup>
                    </m:sSup>
                  </m:oMath>
                </a14:m>
                <a:r>
                  <a:rPr lang="ru-RU" sz="4400" dirty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 ∙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400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sSupPr>
                      <m:e>
                        <m:r>
                          <a:rPr lang="ru-RU" sz="4400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(</m:t>
                        </m:r>
                        <m:f>
                          <m:fPr>
                            <m:ctrlPr>
                              <a:rPr lang="ru-RU" sz="4400" i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ru-RU" sz="44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</m:ctrlPr>
                              </m:sSupPr>
                              <m:e>
                                <m:r>
                                  <a:rPr lang="en-US" sz="44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ru-RU" sz="44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7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ru-RU" sz="44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</m:ctrlPr>
                              </m:sSupPr>
                              <m:e>
                                <m:r>
                                  <a:rPr lang="en-US" sz="44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ru-RU" sz="44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5    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ru-RU" sz="44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</m:ctrlPr>
                              </m:sSupPr>
                              <m:e>
                                <m:r>
                                  <a:rPr lang="en-US" sz="44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ru-RU" sz="44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ru-RU" sz="4400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) </m:t>
                        </m:r>
                      </m:e>
                      <m:sup>
                        <m:r>
                          <a:rPr lang="ru-RU" sz="4400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3</m:t>
                        </m:r>
                      </m:sup>
                    </m:sSup>
                  </m:oMath>
                </a14:m>
                <a:r>
                  <a:rPr lang="ru-RU" sz="4400" dirty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 =</a:t>
                </a:r>
                <a:endParaRPr lang="ru-RU" sz="4400" dirty="0">
                  <a:solidFill>
                    <a:prstClr val="black"/>
                  </a:solidFill>
                  <a:latin typeface="Calibri"/>
                  <a:ea typeface="Calibri"/>
                  <a:cs typeface="Times New Roman"/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blipFill rotWithShape="1">
                <a:blip r:embed="rId2" cstate="print"/>
                <a:stretch>
                  <a:fillRect l="-39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148" name="Picture 4" descr="http://img-fotki.yandex.ru/get/6520/108950446.113/0_cd1fc_4b1c61ad_S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356992"/>
            <a:ext cx="12096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18E-0999-4EA4-938C-BDC63FEB9EF4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708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535</TotalTime>
  <Words>306</Words>
  <Application>Microsoft Office PowerPoint</Application>
  <PresentationFormat>Экран (4:3)</PresentationFormat>
  <Paragraphs>56</Paragraphs>
  <Slides>14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Воздушный поток</vt:lpstr>
      <vt:lpstr>Формула</vt:lpstr>
      <vt:lpstr> В класс вошел – не хмурь лица,  Будь разумным до конца. Ты не зритель, ты не гость –  Ты программы нашей гвоздь! Не стесняйся, не смущайся,  Смело с нами заряжайся!</vt:lpstr>
      <vt:lpstr>Повторить правила умножения и  деления алгебраических дробей;   Изучить правила возведения в степень алгебраической дроби.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класс вошел – не хмурь лица,  Будь разумным до конца. Ты не зритель, ты не гость –  Ты программы нашей гвоздь! Не стесняйся, не смущайся,  Смело с нами заряжайся!</dc:title>
  <dc:creator>Завуч</dc:creator>
  <cp:lastModifiedBy>User</cp:lastModifiedBy>
  <cp:revision>23</cp:revision>
  <dcterms:created xsi:type="dcterms:W3CDTF">2015-10-11T15:31:08Z</dcterms:created>
  <dcterms:modified xsi:type="dcterms:W3CDTF">2022-10-03T09:07:12Z</dcterms:modified>
</cp:coreProperties>
</file>