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0A1CE10-12F0-42E3-9F17-203AB8AD57BB}">
  <a:tblStyle styleId="{40A1CE10-12F0-42E3-9F17-203AB8AD57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509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OBJECT_AND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23528" y="620688"/>
            <a:ext cx="8352928" cy="18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ИТОГОВОЕ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ПОВТОРЕНИЕ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971550" y="3357562"/>
            <a:ext cx="7056437" cy="193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6000"/>
              <a:buFont typeface="Georgia"/>
              <a:buNone/>
            </a:pPr>
            <a:r>
              <a:rPr lang="ru-RU" sz="6000" b="1" i="0" u="none">
                <a:solidFill>
                  <a:srgbClr val="008000"/>
                </a:solidFill>
                <a:latin typeface="Georgia"/>
                <a:ea typeface="Georgia"/>
                <a:cs typeface="Georgia"/>
                <a:sym typeface="Georgia"/>
              </a:rPr>
              <a:t>Тема : «Треугольники»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611187" y="2636837"/>
            <a:ext cx="1074737" cy="17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4"/>
          <p:cNvSpPr/>
          <p:nvPr/>
        </p:nvSpPr>
        <p:spPr>
          <a:xfrm rot="-4140000">
            <a:off x="6318250" y="2433637"/>
            <a:ext cx="1747837" cy="1385887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331912" y="5589587"/>
            <a:ext cx="3816350" cy="10795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3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3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/>
          <p:nvPr/>
        </p:nvSpPr>
        <p:spPr>
          <a:xfrm>
            <a:off x="395287" y="1773237"/>
            <a:ext cx="6624637" cy="2087562"/>
          </a:xfrm>
          <a:prstGeom prst="triangle">
            <a:avLst>
              <a:gd name="adj" fmla="val 15214"/>
            </a:avLst>
          </a:prstGeom>
          <a:solidFill>
            <a:srgbClr val="BFBFBF">
              <a:alpha val="41568"/>
            </a:srgbClr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0" y="400526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</a:t>
            </a:r>
            <a:endParaRPr/>
          </a:p>
        </p:txBody>
      </p:sp>
      <p:sp>
        <p:nvSpPr>
          <p:cNvPr id="274" name="Google Shape;274;p23"/>
          <p:cNvSpPr txBox="1"/>
          <p:nvPr/>
        </p:nvSpPr>
        <p:spPr>
          <a:xfrm>
            <a:off x="7019925" y="3789362"/>
            <a:ext cx="100012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</a:t>
            </a:r>
            <a:endParaRPr/>
          </a:p>
        </p:txBody>
      </p:sp>
      <p:sp>
        <p:nvSpPr>
          <p:cNvPr id="275" name="Google Shape;275;p23"/>
          <p:cNvSpPr txBox="1"/>
          <p:nvPr/>
        </p:nvSpPr>
        <p:spPr>
          <a:xfrm>
            <a:off x="5292725" y="1196975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N</a:t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РАЗНОСТОРОННИЙ ТРЕУГОЛЬНИК</a:t>
            </a:r>
            <a:endParaRPr/>
          </a:p>
        </p:txBody>
      </p:sp>
      <p:sp>
        <p:nvSpPr>
          <p:cNvPr id="277" name="Google Shape;277;p23"/>
          <p:cNvSpPr txBox="1"/>
          <p:nvPr/>
        </p:nvSpPr>
        <p:spPr>
          <a:xfrm>
            <a:off x="323850" y="836612"/>
            <a:ext cx="5715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СТОРОНЫ РАЗНОЙ ДЛИНЫ :</a:t>
            </a:r>
            <a:endParaRPr/>
          </a:p>
        </p:txBody>
      </p:sp>
      <p:sp>
        <p:nvSpPr>
          <p:cNvPr id="278" name="Google Shape;278;p23"/>
          <p:cNvSpPr/>
          <p:nvPr/>
        </p:nvSpPr>
        <p:spPr>
          <a:xfrm>
            <a:off x="1042987" y="4724400"/>
            <a:ext cx="500062" cy="42862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1619250" y="4508500"/>
            <a:ext cx="712946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MNP-разносторонний треугольник</a:t>
            </a:r>
            <a:endParaRPr/>
          </a:p>
        </p:txBody>
      </p:sp>
      <p:sp>
        <p:nvSpPr>
          <p:cNvPr id="280" name="Google Shape;280;p23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/>
          <p:nvPr/>
        </p:nvSpPr>
        <p:spPr>
          <a:xfrm>
            <a:off x="0" y="0"/>
            <a:ext cx="21431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6" name="Google Shape;286;p24"/>
          <p:cNvCxnSpPr/>
          <p:nvPr/>
        </p:nvCxnSpPr>
        <p:spPr>
          <a:xfrm rot="5400000">
            <a:off x="-3071018" y="3429793"/>
            <a:ext cx="6858000" cy="1587"/>
          </a:xfrm>
          <a:prstGeom prst="straightConnector1">
            <a:avLst/>
          </a:prstGeom>
          <a:noFill/>
          <a:ln w="133350" cap="flat" cmpd="thickThin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7" name="Google Shape;287;p24"/>
          <p:cNvSpPr txBox="1"/>
          <p:nvPr/>
        </p:nvSpPr>
        <p:spPr>
          <a:xfrm>
            <a:off x="4267390" y="2893218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К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571500" y="421481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С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3348037" y="908050"/>
            <a:ext cx="712787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РАВНОСТОРОННИЙ ТРЕУГОЛЬНИК</a:t>
            </a:r>
            <a:r>
              <a:rPr lang="ru-RU" sz="3200" b="0" i="1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:</a:t>
            </a: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5643562" y="1643062"/>
            <a:ext cx="500062" cy="42862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6143625" y="1500187"/>
            <a:ext cx="1714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ВСК;</a:t>
            </a:r>
            <a:endParaRPr/>
          </a:p>
        </p:txBody>
      </p:sp>
      <p:sp>
        <p:nvSpPr>
          <p:cNvPr id="292" name="Google Shape;292;p24"/>
          <p:cNvSpPr txBox="1"/>
          <p:nvPr/>
        </p:nvSpPr>
        <p:spPr>
          <a:xfrm>
            <a:off x="2286000" y="94456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</a:t>
            </a:r>
            <a:endParaRPr/>
          </a:p>
        </p:txBody>
      </p:sp>
      <p:cxnSp>
        <p:nvCxnSpPr>
          <p:cNvPr id="293" name="Google Shape;293;p24"/>
          <p:cNvCxnSpPr/>
          <p:nvPr/>
        </p:nvCxnSpPr>
        <p:spPr>
          <a:xfrm>
            <a:off x="1285875" y="2714625"/>
            <a:ext cx="428625" cy="357187"/>
          </a:xfrm>
          <a:prstGeom prst="straightConnector1">
            <a:avLst/>
          </a:prstGeom>
          <a:noFill/>
          <a:ln w="152400" cap="flat" cmpd="dbl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4" name="Google Shape;294;p24"/>
          <p:cNvCxnSpPr/>
          <p:nvPr/>
        </p:nvCxnSpPr>
        <p:spPr>
          <a:xfrm rot="5400000">
            <a:off x="2365039" y="3814763"/>
            <a:ext cx="500062" cy="1587"/>
          </a:xfrm>
          <a:prstGeom prst="straightConnector1">
            <a:avLst/>
          </a:prstGeom>
          <a:noFill/>
          <a:ln w="152400" cap="flat" cmpd="dbl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5" name="Google Shape;295;p24"/>
          <p:cNvSpPr txBox="1"/>
          <p:nvPr/>
        </p:nvSpPr>
        <p:spPr>
          <a:xfrm>
            <a:off x="4716462" y="2205037"/>
            <a:ext cx="5715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СТОРОНЫ РАВНЫ :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5429250" y="2857500"/>
            <a:ext cx="3429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ВС=СК=ВК;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4932362" y="3644900"/>
            <a:ext cx="59293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УГЛЫ РАВНЫ :</a:t>
            </a:r>
            <a:endParaRPr/>
          </a:p>
        </p:txBody>
      </p:sp>
      <p:grpSp>
        <p:nvGrpSpPr>
          <p:cNvPr id="298" name="Google Shape;298;p24"/>
          <p:cNvGrpSpPr/>
          <p:nvPr/>
        </p:nvGrpSpPr>
        <p:grpSpPr>
          <a:xfrm>
            <a:off x="4572000" y="4071937"/>
            <a:ext cx="1651000" cy="769937"/>
            <a:chOff x="1778000" y="5588517"/>
            <a:chExt cx="1650992" cy="769441"/>
          </a:xfrm>
        </p:grpSpPr>
        <p:sp>
          <p:nvSpPr>
            <p:cNvPr id="299" name="Google Shape;299;p24"/>
            <p:cNvSpPr/>
            <p:nvPr/>
          </p:nvSpPr>
          <p:spPr>
            <a:xfrm>
              <a:off x="1778000" y="5723367"/>
              <a:ext cx="365123" cy="420417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В=</a:t>
              </a:r>
              <a:endParaRPr/>
            </a:p>
          </p:txBody>
        </p:sp>
      </p:grpSp>
      <p:grpSp>
        <p:nvGrpSpPr>
          <p:cNvPr id="301" name="Google Shape;301;p24"/>
          <p:cNvGrpSpPr/>
          <p:nvPr/>
        </p:nvGrpSpPr>
        <p:grpSpPr>
          <a:xfrm>
            <a:off x="5929312" y="4071937"/>
            <a:ext cx="1651000" cy="769937"/>
            <a:chOff x="1778000" y="5588517"/>
            <a:chExt cx="1650992" cy="769441"/>
          </a:xfrm>
        </p:grpSpPr>
        <p:sp>
          <p:nvSpPr>
            <p:cNvPr id="302" name="Google Shape;302;p24"/>
            <p:cNvSpPr/>
            <p:nvPr/>
          </p:nvSpPr>
          <p:spPr>
            <a:xfrm>
              <a:off x="1778000" y="5723367"/>
              <a:ext cx="365123" cy="420417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К=</a:t>
              </a:r>
              <a:endParaRPr/>
            </a:p>
          </p:txBody>
        </p:sp>
      </p:grpSp>
      <p:grpSp>
        <p:nvGrpSpPr>
          <p:cNvPr id="304" name="Google Shape;304;p24"/>
          <p:cNvGrpSpPr/>
          <p:nvPr/>
        </p:nvGrpSpPr>
        <p:grpSpPr>
          <a:xfrm>
            <a:off x="7278687" y="4071937"/>
            <a:ext cx="1651000" cy="769937"/>
            <a:chOff x="1778000" y="5588517"/>
            <a:chExt cx="1650992" cy="769441"/>
          </a:xfrm>
        </p:grpSpPr>
        <p:sp>
          <p:nvSpPr>
            <p:cNvPr id="305" name="Google Shape;305;p24"/>
            <p:cNvSpPr/>
            <p:nvPr/>
          </p:nvSpPr>
          <p:spPr>
            <a:xfrm>
              <a:off x="1778000" y="5723367"/>
              <a:ext cx="365123" cy="420417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С.</a:t>
              </a:r>
              <a:endParaRPr/>
            </a:p>
          </p:txBody>
        </p:sp>
      </p:grpSp>
      <p:sp>
        <p:nvSpPr>
          <p:cNvPr id="307" name="Google Shape;307;p24"/>
          <p:cNvSpPr/>
          <p:nvPr/>
        </p:nvSpPr>
        <p:spPr>
          <a:xfrm rot="7140000">
            <a:off x="1101725" y="2111375"/>
            <a:ext cx="3281362" cy="2954337"/>
          </a:xfrm>
          <a:prstGeom prst="triangle">
            <a:avLst>
              <a:gd name="adj" fmla="val 10711"/>
            </a:avLst>
          </a:prstGeom>
          <a:solidFill>
            <a:srgbClr val="BFBFBF">
              <a:alpha val="41568"/>
            </a:srgbClr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8" name="Google Shape;308;p24"/>
          <p:cNvCxnSpPr/>
          <p:nvPr/>
        </p:nvCxnSpPr>
        <p:spPr>
          <a:xfrm rot="-5400000">
            <a:off x="3071811" y="2082255"/>
            <a:ext cx="428625" cy="357187"/>
          </a:xfrm>
          <a:prstGeom prst="straightConnector1">
            <a:avLst/>
          </a:prstGeom>
          <a:noFill/>
          <a:ln w="152400" cap="flat" cmpd="dbl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9" name="Google Shape;309;p24"/>
          <p:cNvSpPr txBox="1"/>
          <p:nvPr/>
        </p:nvSpPr>
        <p:spPr>
          <a:xfrm>
            <a:off x="1571625" y="4572000"/>
            <a:ext cx="19288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ОСНОВАНИЕ</a:t>
            </a:r>
            <a:endParaRPr/>
          </a:p>
        </p:txBody>
      </p:sp>
      <p:sp>
        <p:nvSpPr>
          <p:cNvPr id="310" name="Google Shape;310;p24"/>
          <p:cNvSpPr txBox="1"/>
          <p:nvPr/>
        </p:nvSpPr>
        <p:spPr>
          <a:xfrm rot="3840000">
            <a:off x="2714625" y="2500312"/>
            <a:ext cx="19288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ОСНОВАНИЕ</a:t>
            </a:r>
            <a:endParaRPr/>
          </a:p>
        </p:txBody>
      </p:sp>
      <p:sp>
        <p:nvSpPr>
          <p:cNvPr id="311" name="Google Shape;311;p24"/>
          <p:cNvSpPr txBox="1"/>
          <p:nvPr/>
        </p:nvSpPr>
        <p:spPr>
          <a:xfrm rot="-3780000">
            <a:off x="150018" y="2183606"/>
            <a:ext cx="19288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ОСНОВАНИЕ</a:t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 rot="7260000">
            <a:off x="93662" y="3692525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7" h="1179513" extrusionOk="0">
                <a:moveTo>
                  <a:pt x="244" y="607224"/>
                </a:moveTo>
                <a:cubicBezTo>
                  <a:pt x="-5521" y="400995"/>
                  <a:pt x="90812" y="206566"/>
                  <a:pt x="254268" y="94529"/>
                </a:cubicBezTo>
                <a:lnTo>
                  <a:pt x="556419" y="589757"/>
                </a:lnTo>
                <a:lnTo>
                  <a:pt x="244" y="607224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24"/>
          <p:cNvSpPr/>
          <p:nvPr/>
        </p:nvSpPr>
        <p:spPr>
          <a:xfrm rot="19965930">
            <a:off x="4003424" y="2557012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7" h="1179513" extrusionOk="0">
                <a:moveTo>
                  <a:pt x="244" y="607224"/>
                </a:moveTo>
                <a:cubicBezTo>
                  <a:pt x="-5915" y="386928"/>
                  <a:pt x="104329" y="181374"/>
                  <a:pt x="286070" y="74291"/>
                </a:cubicBezTo>
                <a:lnTo>
                  <a:pt x="556419" y="589757"/>
                </a:lnTo>
                <a:lnTo>
                  <a:pt x="244" y="607224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4"/>
          <p:cNvSpPr/>
          <p:nvPr/>
        </p:nvSpPr>
        <p:spPr>
          <a:xfrm rot="-7260000">
            <a:off x="1735137" y="833437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8" h="1179513" extrusionOk="0">
                <a:moveTo>
                  <a:pt x="1" y="588686"/>
                </a:moveTo>
                <a:cubicBezTo>
                  <a:pt x="343" y="388959"/>
                  <a:pt x="96034" y="202986"/>
                  <a:pt x="254268" y="94529"/>
                </a:cubicBezTo>
                <a:lnTo>
                  <a:pt x="556419" y="589757"/>
                </a:lnTo>
                <a:lnTo>
                  <a:pt x="1" y="58868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24"/>
          <p:cNvSpPr/>
          <p:nvPr/>
        </p:nvSpPr>
        <p:spPr>
          <a:xfrm rot="7140000">
            <a:off x="1101725" y="2111375"/>
            <a:ext cx="3281362" cy="2954337"/>
          </a:xfrm>
          <a:prstGeom prst="triangle">
            <a:avLst>
              <a:gd name="adj" fmla="val 1071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РАВНОСТОРОННИЙ ТРЕУГОЛЬНИК</a:t>
            </a:r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/>
        </p:nvSpPr>
        <p:spPr>
          <a:xfrm>
            <a:off x="0" y="0"/>
            <a:ext cx="21431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25"/>
          <p:cNvCxnSpPr/>
          <p:nvPr/>
        </p:nvCxnSpPr>
        <p:spPr>
          <a:xfrm rot="5400000">
            <a:off x="-3071018" y="3429793"/>
            <a:ext cx="6858000" cy="1587"/>
          </a:xfrm>
          <a:prstGeom prst="straightConnector1">
            <a:avLst/>
          </a:prstGeom>
          <a:noFill/>
          <a:ln w="133350" cap="flat" cmpd="thickThin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4" name="Google Shape;324;p25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РАВНОБЕДРЕННЫЙ ТРЕУГОЛЬНИК</a:t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500062" y="450056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К</a:t>
            </a:r>
            <a:endParaRPr/>
          </a:p>
        </p:txBody>
      </p:sp>
      <p:sp>
        <p:nvSpPr>
          <p:cNvPr id="326" name="Google Shape;326;p25"/>
          <p:cNvSpPr txBox="1"/>
          <p:nvPr/>
        </p:nvSpPr>
        <p:spPr>
          <a:xfrm>
            <a:off x="1857375" y="714375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С</a:t>
            </a:r>
            <a:endParaRPr/>
          </a:p>
        </p:txBody>
      </p:sp>
      <p:sp>
        <p:nvSpPr>
          <p:cNvPr id="327" name="Google Shape;327;p25"/>
          <p:cNvSpPr txBox="1"/>
          <p:nvPr/>
        </p:nvSpPr>
        <p:spPr>
          <a:xfrm>
            <a:off x="3929062" y="4429125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E</a:t>
            </a:r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4214812" y="1000125"/>
            <a:ext cx="5715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БОКОВЫЕ СТОРОНЫ РАВНЫ:</a:t>
            </a:r>
            <a:endParaRPr/>
          </a:p>
        </p:txBody>
      </p:sp>
      <p:sp>
        <p:nvSpPr>
          <p:cNvPr id="329" name="Google Shape;329;p25"/>
          <p:cNvSpPr txBox="1"/>
          <p:nvPr/>
        </p:nvSpPr>
        <p:spPr>
          <a:xfrm>
            <a:off x="5076825" y="1341437"/>
            <a:ext cx="27146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КС=СЕ</a:t>
            </a:r>
            <a:endParaRPr/>
          </a:p>
        </p:txBody>
      </p:sp>
      <p:sp>
        <p:nvSpPr>
          <p:cNvPr id="330" name="Google Shape;330;p25"/>
          <p:cNvSpPr txBox="1"/>
          <p:nvPr/>
        </p:nvSpPr>
        <p:spPr>
          <a:xfrm>
            <a:off x="3749675" y="2060575"/>
            <a:ext cx="5429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УГЛЫ ПРИ ОСНОВАНИИ РАВНЫ :</a:t>
            </a:r>
            <a:endParaRPr/>
          </a:p>
        </p:txBody>
      </p:sp>
      <p:grpSp>
        <p:nvGrpSpPr>
          <p:cNvPr id="331" name="Google Shape;331;p25"/>
          <p:cNvGrpSpPr/>
          <p:nvPr/>
        </p:nvGrpSpPr>
        <p:grpSpPr>
          <a:xfrm>
            <a:off x="4932362" y="2565400"/>
            <a:ext cx="1651000" cy="768350"/>
            <a:chOff x="1778000" y="5588517"/>
            <a:chExt cx="1650992" cy="769441"/>
          </a:xfrm>
        </p:grpSpPr>
        <p:sp>
          <p:nvSpPr>
            <p:cNvPr id="332" name="Google Shape;332;p25"/>
            <p:cNvSpPr/>
            <p:nvPr/>
          </p:nvSpPr>
          <p:spPr>
            <a:xfrm>
              <a:off x="1778000" y="5723647"/>
              <a:ext cx="365123" cy="419695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p25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К=</a:t>
              </a:r>
              <a:endParaRPr/>
            </a:p>
          </p:txBody>
        </p:sp>
      </p:grpSp>
      <p:grpSp>
        <p:nvGrpSpPr>
          <p:cNvPr id="334" name="Google Shape;334;p25"/>
          <p:cNvGrpSpPr/>
          <p:nvPr/>
        </p:nvGrpSpPr>
        <p:grpSpPr>
          <a:xfrm>
            <a:off x="6227762" y="2565400"/>
            <a:ext cx="1646237" cy="768350"/>
            <a:chOff x="1778000" y="5516509"/>
            <a:chExt cx="1645924" cy="769441"/>
          </a:xfrm>
        </p:grpSpPr>
        <p:sp>
          <p:nvSpPr>
            <p:cNvPr id="335" name="Google Shape;335;p25"/>
            <p:cNvSpPr/>
            <p:nvPr/>
          </p:nvSpPr>
          <p:spPr>
            <a:xfrm>
              <a:off x="1778000" y="5723177"/>
              <a:ext cx="365056" cy="419695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2138040" y="5516509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Е,</a:t>
              </a: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1000125" y="1285875"/>
            <a:ext cx="3000375" cy="3214687"/>
          </a:xfrm>
          <a:prstGeom prst="triangle">
            <a:avLst>
              <a:gd name="adj" fmla="val 50000"/>
            </a:avLst>
          </a:prstGeom>
          <a:solidFill>
            <a:schemeClr val="accent1">
              <a:alpha val="43529"/>
            </a:schemeClr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8" name="Google Shape;338;p25"/>
          <p:cNvCxnSpPr/>
          <p:nvPr/>
        </p:nvCxnSpPr>
        <p:spPr>
          <a:xfrm>
            <a:off x="1500187" y="2786062"/>
            <a:ext cx="428625" cy="285750"/>
          </a:xfrm>
          <a:prstGeom prst="straightConnector1">
            <a:avLst/>
          </a:prstGeom>
          <a:noFill/>
          <a:ln w="152400" cap="flat" cmpd="dbl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9" name="Google Shape;339;p25"/>
          <p:cNvCxnSpPr/>
          <p:nvPr/>
        </p:nvCxnSpPr>
        <p:spPr>
          <a:xfrm rot="10800000" flipH="1">
            <a:off x="3000375" y="2857500"/>
            <a:ext cx="500062" cy="214312"/>
          </a:xfrm>
          <a:prstGeom prst="straightConnector1">
            <a:avLst/>
          </a:prstGeom>
          <a:noFill/>
          <a:ln w="152400" cap="flat" cmpd="dbl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0" name="Google Shape;340;p25"/>
          <p:cNvSpPr txBox="1"/>
          <p:nvPr/>
        </p:nvSpPr>
        <p:spPr>
          <a:xfrm>
            <a:off x="1714500" y="4643437"/>
            <a:ext cx="19288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ОСНОВАНИЕ</a:t>
            </a:r>
            <a:endParaRPr/>
          </a:p>
        </p:txBody>
      </p:sp>
      <p:sp>
        <p:nvSpPr>
          <p:cNvPr id="341" name="Google Shape;341;p25"/>
          <p:cNvSpPr txBox="1"/>
          <p:nvPr/>
        </p:nvSpPr>
        <p:spPr>
          <a:xfrm rot="-3960000">
            <a:off x="79375" y="2416175"/>
            <a:ext cx="27146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БОКОВАЯ СТОРОНА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 rot="3960000">
            <a:off x="2290762" y="2703512"/>
            <a:ext cx="27146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БОКОВАЯ СТОРОНА</a:t>
            </a:r>
            <a:endParaRPr/>
          </a:p>
        </p:txBody>
      </p:sp>
      <p:sp>
        <p:nvSpPr>
          <p:cNvPr id="343" name="Google Shape;343;p25"/>
          <p:cNvSpPr/>
          <p:nvPr/>
        </p:nvSpPr>
        <p:spPr>
          <a:xfrm rot="7260000">
            <a:off x="450850" y="3906837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8" h="1179512" extrusionOk="0">
                <a:moveTo>
                  <a:pt x="2963" y="650541"/>
                </a:moveTo>
                <a:cubicBezTo>
                  <a:pt x="-18612" y="429855"/>
                  <a:pt x="78494" y="215009"/>
                  <a:pt x="254268" y="94529"/>
                </a:cubicBezTo>
                <a:lnTo>
                  <a:pt x="556419" y="589756"/>
                </a:lnTo>
                <a:lnTo>
                  <a:pt x="2963" y="650541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25"/>
          <p:cNvSpPr/>
          <p:nvPr/>
        </p:nvSpPr>
        <p:spPr>
          <a:xfrm rot="300000">
            <a:off x="3473450" y="3910012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8" h="1179512" extrusionOk="0">
                <a:moveTo>
                  <a:pt x="2963" y="650541"/>
                </a:moveTo>
                <a:cubicBezTo>
                  <a:pt x="-16721" y="449195"/>
                  <a:pt x="62395" y="251219"/>
                  <a:pt x="212536" y="126115"/>
                </a:cubicBezTo>
                <a:lnTo>
                  <a:pt x="556419" y="589756"/>
                </a:lnTo>
                <a:lnTo>
                  <a:pt x="2963" y="650541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5"/>
          <p:cNvSpPr/>
          <p:nvPr/>
        </p:nvSpPr>
        <p:spPr>
          <a:xfrm rot="-7620000">
            <a:off x="1800225" y="536575"/>
            <a:ext cx="1374775" cy="1498600"/>
          </a:xfrm>
          <a:custGeom>
            <a:avLst/>
            <a:gdLst/>
            <a:ahLst/>
            <a:cxnLst/>
            <a:rect l="l" t="t" r="r" b="b"/>
            <a:pathLst>
              <a:path w="1374775" h="1498600" extrusionOk="0">
                <a:moveTo>
                  <a:pt x="10648" y="617926"/>
                </a:moveTo>
                <a:cubicBezTo>
                  <a:pt x="43918" y="414280"/>
                  <a:pt x="152937" y="234685"/>
                  <a:pt x="311879" y="121686"/>
                </a:cubicBezTo>
                <a:lnTo>
                  <a:pt x="687388" y="749300"/>
                </a:lnTo>
                <a:lnTo>
                  <a:pt x="10648" y="61792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25"/>
          <p:cNvSpPr/>
          <p:nvPr/>
        </p:nvSpPr>
        <p:spPr>
          <a:xfrm>
            <a:off x="1000125" y="1285875"/>
            <a:ext cx="3000375" cy="3214687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5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44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Начертите треугольники:</a:t>
            </a:r>
            <a:endParaRPr/>
          </a:p>
        </p:txBody>
      </p:sp>
      <p:sp>
        <p:nvSpPr>
          <p:cNvPr id="353" name="Google Shape;353;p26"/>
          <p:cNvSpPr txBox="1">
            <a:spLocks noGrp="1"/>
          </p:cNvSpPr>
          <p:nvPr>
            <p:ph type="body" idx="1"/>
          </p:nvPr>
        </p:nvSpPr>
        <p:spPr>
          <a:xfrm>
            <a:off x="179387" y="15573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1.Прямоугольный разносторонний.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2.Прямоугольный равнобедренный.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3.Прямоугольный равносторонний.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4.Тупоугольный равнобедренный.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5.Тупоугольный разносторонний.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6.Тупоугольный равносторонний.</a:t>
            </a:r>
            <a:endParaRPr/>
          </a:p>
        </p:txBody>
      </p:sp>
      <p:pic>
        <p:nvPicPr>
          <p:cNvPr id="354" name="Google Shape;354;p26" descr="M:\Лариса\65200360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-315912"/>
            <a:ext cx="1476375" cy="29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6"/>
          <p:cNvSpPr/>
          <p:nvPr/>
        </p:nvSpPr>
        <p:spPr>
          <a:xfrm>
            <a:off x="6732587" y="1700212"/>
            <a:ext cx="2411412" cy="1512887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себя!</a:t>
            </a:r>
            <a:endParaRPr/>
          </a:p>
        </p:txBody>
      </p:sp>
      <p:sp>
        <p:nvSpPr>
          <p:cNvPr id="356" name="Google Shape;356;p26"/>
          <p:cNvSpPr/>
          <p:nvPr/>
        </p:nvSpPr>
        <p:spPr>
          <a:xfrm>
            <a:off x="6443662" y="3716337"/>
            <a:ext cx="2520950" cy="1441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Проверь себя!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Times New Roman"/>
              <a:buNone/>
            </a:pPr>
            <a:r>
              <a:rPr lang="ru-RU" sz="40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Проверьте себя по образцу:</a:t>
            </a:r>
            <a:br>
              <a:rPr lang="ru-RU" sz="40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graphicFrame>
        <p:nvGraphicFramePr>
          <p:cNvPr id="362" name="Google Shape;362;p27"/>
          <p:cNvGraphicFramePr/>
          <p:nvPr/>
        </p:nvGraphicFramePr>
        <p:xfrm>
          <a:off x="395287" y="1268412"/>
          <a:ext cx="8424825" cy="3840150"/>
        </p:xfrm>
        <a:graphic>
          <a:graphicData uri="http://schemas.openxmlformats.org/drawingml/2006/table">
            <a:tbl>
              <a:tblPr>
                <a:noFill/>
                <a:tableStyleId>{40A1CE10-12F0-42E3-9F17-203AB8AD57BB}</a:tableStyleId>
              </a:tblPr>
              <a:tblGrid>
                <a:gridCol w="2808275"/>
                <a:gridCol w="2808275"/>
                <a:gridCol w="28082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Прямоугольный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разносторонний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треугольник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Прямоугольный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равнобедренный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треугольник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Прямоугольный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равносторонний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треугольник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D"/>
                    </a:solidFill>
                  </a:tcPr>
                </a:tc>
              </a:tr>
              <a:tr h="26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pic>
        <p:nvPicPr>
          <p:cNvPr id="363" name="Google Shape;3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420937"/>
            <a:ext cx="2614612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2420937"/>
            <a:ext cx="2770187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 txBox="1"/>
          <p:nvPr/>
        </p:nvSpPr>
        <p:spPr>
          <a:xfrm>
            <a:off x="6084887" y="2781300"/>
            <a:ext cx="2563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СУЩЕСТВУЕТ!</a:t>
            </a:r>
            <a:endParaRPr/>
          </a:p>
        </p:txBody>
      </p:sp>
      <p:sp>
        <p:nvSpPr>
          <p:cNvPr id="366" name="Google Shape;366;p27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Google Shape;371;p28"/>
          <p:cNvGraphicFramePr/>
          <p:nvPr/>
        </p:nvGraphicFramePr>
        <p:xfrm>
          <a:off x="395287" y="1557337"/>
          <a:ext cx="8424825" cy="3840150"/>
        </p:xfrm>
        <a:graphic>
          <a:graphicData uri="http://schemas.openxmlformats.org/drawingml/2006/table">
            <a:tbl>
              <a:tblPr>
                <a:noFill/>
                <a:tableStyleId>{40A1CE10-12F0-42E3-9F17-203AB8AD57BB}</a:tableStyleId>
              </a:tblPr>
              <a:tblGrid>
                <a:gridCol w="2808275"/>
                <a:gridCol w="2808275"/>
                <a:gridCol w="28082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Тупоугольный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равнобедренный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треугольник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Тупоугольный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разносторонний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треугольник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Тупоугольный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равносторонний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треугольник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D"/>
                    </a:solidFill>
                  </a:tcPr>
                </a:tc>
              </a:tr>
              <a:tr h="26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2D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sp>
        <p:nvSpPr>
          <p:cNvPr id="372" name="Google Shape;372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Times New Roman"/>
              <a:buNone/>
            </a:pPr>
            <a:r>
              <a:rPr lang="ru-RU" sz="40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Проверьте себя по образцу:</a:t>
            </a:r>
            <a:br>
              <a:rPr lang="ru-RU" sz="40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373" name="Google Shape;373;p28"/>
          <p:cNvSpPr txBox="1"/>
          <p:nvPr/>
        </p:nvSpPr>
        <p:spPr>
          <a:xfrm>
            <a:off x="6084887" y="2781300"/>
            <a:ext cx="2563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ru-RU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СУЩЕСТВУЕТ!</a:t>
            </a:r>
            <a:endParaRPr/>
          </a:p>
        </p:txBody>
      </p:sp>
      <p:pic>
        <p:nvPicPr>
          <p:cNvPr id="374" name="Google Shape;3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708275"/>
            <a:ext cx="2700337" cy="244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 descr="Снимок экрана 2014-05-11 в 19.08.5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2852737"/>
            <a:ext cx="2663825" cy="19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629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40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Царской дороги в математике нет».</a:t>
            </a:r>
            <a:endParaRPr/>
          </a:p>
        </p:txBody>
      </p:sp>
      <p:pic>
        <p:nvPicPr>
          <p:cNvPr id="381" name="Google Shape;381;p29" descr="cir113_4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700212"/>
            <a:ext cx="3729037" cy="46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>
            <a:off x="827087" y="476250"/>
            <a:ext cx="6191250" cy="5157787"/>
          </a:xfrm>
          <a:prstGeom prst="triangle">
            <a:avLst>
              <a:gd name="adj" fmla="val 8518"/>
            </a:avLst>
          </a:prstGeom>
          <a:solidFill>
            <a:srgbClr val="00CCFF"/>
          </a:solidFill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Google Shape;38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4437062"/>
            <a:ext cx="1169987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4365625"/>
            <a:ext cx="1195387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774" y="712307"/>
            <a:ext cx="1252538" cy="75491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0"/>
          <p:cNvSpPr/>
          <p:nvPr/>
        </p:nvSpPr>
        <p:spPr>
          <a:xfrm>
            <a:off x="1258887" y="4508500"/>
            <a:ext cx="722312" cy="857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10800000" scaled="0"/>
                </a:gradFill>
                <a:latin typeface="Arial"/>
              </a:rPr>
              <a:t>? </a:t>
            </a:r>
          </a:p>
        </p:txBody>
      </p:sp>
      <p:sp>
        <p:nvSpPr>
          <p:cNvPr id="391" name="Google Shape;391;p30"/>
          <p:cNvSpPr/>
          <p:nvPr/>
        </p:nvSpPr>
        <p:spPr>
          <a:xfrm>
            <a:off x="4376523" y="188640"/>
            <a:ext cx="4752528" cy="1548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СУММА УГЛОВ  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ТРЕУГОЛЬНИКА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РАВНА 1800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/>
          <p:nvPr/>
        </p:nvSpPr>
        <p:spPr>
          <a:xfrm rot="8760000">
            <a:off x="685800" y="2590800"/>
            <a:ext cx="8901112" cy="3200400"/>
          </a:xfrm>
          <a:prstGeom prst="triangle">
            <a:avLst>
              <a:gd name="adj" fmla="val 10780"/>
            </a:avLst>
          </a:prstGeom>
          <a:solidFill>
            <a:srgbClr val="FF6600"/>
          </a:solidFill>
          <a:ln w="412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7" name="Google Shape;39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267200"/>
            <a:ext cx="126523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0632" y="573256"/>
            <a:ext cx="126523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199" y="2866372"/>
            <a:ext cx="159861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/>
          <p:nvPr/>
        </p:nvSpPr>
        <p:spPr>
          <a:xfrm>
            <a:off x="5257800" y="4572000"/>
            <a:ext cx="661987" cy="871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99"/>
                </a:solidFill>
                <a:latin typeface="Arial"/>
              </a:rPr>
              <a:t>? </a:t>
            </a:r>
          </a:p>
        </p:txBody>
      </p:sp>
      <p:sp>
        <p:nvSpPr>
          <p:cNvPr id="401" name="Google Shape;401;p31"/>
          <p:cNvSpPr/>
          <p:nvPr/>
        </p:nvSpPr>
        <p:spPr>
          <a:xfrm>
            <a:off x="323528" y="332656"/>
            <a:ext cx="4752528" cy="1548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СУММА УГЛОВ  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ТРЕУГОЛЬНИКА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РАВНА 1800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/>
          <p:nvPr/>
        </p:nvSpPr>
        <p:spPr>
          <a:xfrm>
            <a:off x="755650" y="476250"/>
            <a:ext cx="5638800" cy="5562600"/>
          </a:xfrm>
          <a:prstGeom prst="rtTriangle">
            <a:avLst/>
          </a:prstGeom>
          <a:solidFill>
            <a:srgbClr val="666699"/>
          </a:solidFill>
          <a:ln w="3810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7" name="Google Shape;407;p32"/>
          <p:cNvGrpSpPr/>
          <p:nvPr/>
        </p:nvGrpSpPr>
        <p:grpSpPr>
          <a:xfrm>
            <a:off x="827087" y="5516562"/>
            <a:ext cx="457200" cy="457200"/>
            <a:chOff x="1344" y="3456"/>
            <a:chExt cx="288" cy="288"/>
          </a:xfrm>
        </p:grpSpPr>
        <p:cxnSp>
          <p:nvCxnSpPr>
            <p:cNvPr id="408" name="Google Shape;408;p32"/>
            <p:cNvCxnSpPr/>
            <p:nvPr/>
          </p:nvCxnSpPr>
          <p:spPr>
            <a:xfrm>
              <a:off x="1344" y="3456"/>
              <a:ext cx="288" cy="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9" name="Google Shape;409;p32"/>
            <p:cNvCxnSpPr/>
            <p:nvPr/>
          </p:nvCxnSpPr>
          <p:spPr>
            <a:xfrm rot="10800000">
              <a:off x="1632" y="3456"/>
              <a:ext cx="0" cy="288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410" name="Google Shape;4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5013325"/>
            <a:ext cx="11874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50" y="1196975"/>
            <a:ext cx="12509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2"/>
          <p:cNvSpPr/>
          <p:nvPr/>
        </p:nvSpPr>
        <p:spPr>
          <a:xfrm>
            <a:off x="971550" y="1412875"/>
            <a:ext cx="661987" cy="871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sp>
        <p:nvSpPr>
          <p:cNvPr id="413" name="Google Shape;413;p32"/>
          <p:cNvSpPr/>
          <p:nvPr/>
        </p:nvSpPr>
        <p:spPr>
          <a:xfrm>
            <a:off x="2627784" y="188640"/>
            <a:ext cx="6501267" cy="1548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СУММА ОСТРЫХ УГЛОВ  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ПРЯМОУГОЛЬНОГО ТРЕУГОЛЬНИКА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РАВНА 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Какая фигура в геометрии называется </a:t>
            </a:r>
            <a:r>
              <a:rPr lang="ru-RU" sz="3600" b="0" i="1" u="non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треугольником</a:t>
            </a:r>
            <a:r>
              <a:rPr lang="ru-RU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835150" y="4149725"/>
            <a:ext cx="214312" cy="214312"/>
          </a:xfrm>
          <a:custGeom>
            <a:avLst/>
            <a:gdLst/>
            <a:ahLst/>
            <a:cxnLst/>
            <a:rect l="l" t="t" r="r" b="b"/>
            <a:pathLst>
              <a:path w="214313" h="214313" extrusionOk="0">
                <a:moveTo>
                  <a:pt x="0" y="107157"/>
                </a:moveTo>
                <a:cubicBezTo>
                  <a:pt x="0" y="47976"/>
                  <a:pt x="47976" y="0"/>
                  <a:pt x="107157" y="0"/>
                </a:cubicBezTo>
                <a:cubicBezTo>
                  <a:pt x="166338" y="0"/>
                  <a:pt x="214314" y="47976"/>
                  <a:pt x="214314" y="107157"/>
                </a:cubicBezTo>
                <a:cubicBezTo>
                  <a:pt x="214314" y="166338"/>
                  <a:pt x="166338" y="214314"/>
                  <a:pt x="107157" y="214314"/>
                </a:cubicBezTo>
                <a:cubicBezTo>
                  <a:pt x="47976" y="214314"/>
                  <a:pt x="0" y="166338"/>
                  <a:pt x="0" y="107157"/>
                </a:cubicBezTo>
                <a:close/>
                <a:moveTo>
                  <a:pt x="53578" y="107157"/>
                </a:moveTo>
                <a:cubicBezTo>
                  <a:pt x="53578" y="136747"/>
                  <a:pt x="77566" y="160735"/>
                  <a:pt x="107156" y="160735"/>
                </a:cubicBezTo>
                <a:cubicBezTo>
                  <a:pt x="136746" y="160735"/>
                  <a:pt x="160734" y="136747"/>
                  <a:pt x="160734" y="107157"/>
                </a:cubicBezTo>
                <a:cubicBezTo>
                  <a:pt x="160734" y="77567"/>
                  <a:pt x="136746" y="53579"/>
                  <a:pt x="107156" y="53579"/>
                </a:cubicBezTo>
                <a:cubicBezTo>
                  <a:pt x="77566" y="53579"/>
                  <a:pt x="53578" y="77567"/>
                  <a:pt x="53578" y="107157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851275" y="2276475"/>
            <a:ext cx="214312" cy="214312"/>
          </a:xfrm>
          <a:custGeom>
            <a:avLst/>
            <a:gdLst/>
            <a:ahLst/>
            <a:cxnLst/>
            <a:rect l="l" t="t" r="r" b="b"/>
            <a:pathLst>
              <a:path w="214313" h="214313" extrusionOk="0">
                <a:moveTo>
                  <a:pt x="0" y="107157"/>
                </a:moveTo>
                <a:cubicBezTo>
                  <a:pt x="0" y="47976"/>
                  <a:pt x="47976" y="0"/>
                  <a:pt x="107157" y="0"/>
                </a:cubicBezTo>
                <a:cubicBezTo>
                  <a:pt x="166338" y="0"/>
                  <a:pt x="214314" y="47976"/>
                  <a:pt x="214314" y="107157"/>
                </a:cubicBezTo>
                <a:cubicBezTo>
                  <a:pt x="214314" y="166338"/>
                  <a:pt x="166338" y="214314"/>
                  <a:pt x="107157" y="214314"/>
                </a:cubicBezTo>
                <a:cubicBezTo>
                  <a:pt x="47976" y="214314"/>
                  <a:pt x="0" y="166338"/>
                  <a:pt x="0" y="107157"/>
                </a:cubicBezTo>
                <a:close/>
                <a:moveTo>
                  <a:pt x="53578" y="107157"/>
                </a:moveTo>
                <a:cubicBezTo>
                  <a:pt x="53578" y="136747"/>
                  <a:pt x="77566" y="160735"/>
                  <a:pt x="107156" y="160735"/>
                </a:cubicBezTo>
                <a:cubicBezTo>
                  <a:pt x="136746" y="160735"/>
                  <a:pt x="160734" y="136747"/>
                  <a:pt x="160734" y="107157"/>
                </a:cubicBezTo>
                <a:cubicBezTo>
                  <a:pt x="160734" y="77567"/>
                  <a:pt x="136746" y="53579"/>
                  <a:pt x="107156" y="53579"/>
                </a:cubicBezTo>
                <a:cubicBezTo>
                  <a:pt x="77566" y="53579"/>
                  <a:pt x="53578" y="77567"/>
                  <a:pt x="53578" y="107157"/>
                </a:cubicBezTo>
                <a:close/>
              </a:path>
            </a:pathLst>
          </a:custGeom>
          <a:solidFill>
            <a:srgbClr val="660066"/>
          </a:solidFill>
          <a:ln w="952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7092950" y="4005262"/>
            <a:ext cx="214312" cy="214312"/>
          </a:xfrm>
          <a:custGeom>
            <a:avLst/>
            <a:gdLst/>
            <a:ahLst/>
            <a:cxnLst/>
            <a:rect l="l" t="t" r="r" b="b"/>
            <a:pathLst>
              <a:path w="214313" h="214312" extrusionOk="0">
                <a:moveTo>
                  <a:pt x="0" y="107156"/>
                </a:moveTo>
                <a:cubicBezTo>
                  <a:pt x="0" y="47975"/>
                  <a:pt x="47976" y="0"/>
                  <a:pt x="107157" y="0"/>
                </a:cubicBezTo>
                <a:cubicBezTo>
                  <a:pt x="166338" y="0"/>
                  <a:pt x="214314" y="47975"/>
                  <a:pt x="214314" y="107156"/>
                </a:cubicBezTo>
                <a:cubicBezTo>
                  <a:pt x="214314" y="166337"/>
                  <a:pt x="166338" y="214312"/>
                  <a:pt x="107157" y="214312"/>
                </a:cubicBezTo>
                <a:cubicBezTo>
                  <a:pt x="47976" y="214312"/>
                  <a:pt x="0" y="166337"/>
                  <a:pt x="0" y="107156"/>
                </a:cubicBezTo>
                <a:close/>
                <a:moveTo>
                  <a:pt x="53578" y="107156"/>
                </a:moveTo>
                <a:cubicBezTo>
                  <a:pt x="53578" y="136746"/>
                  <a:pt x="77566" y="160734"/>
                  <a:pt x="107157" y="160734"/>
                </a:cubicBezTo>
                <a:cubicBezTo>
                  <a:pt x="136748" y="160734"/>
                  <a:pt x="160736" y="136746"/>
                  <a:pt x="160736" y="107156"/>
                </a:cubicBezTo>
                <a:cubicBezTo>
                  <a:pt x="160736" y="77566"/>
                  <a:pt x="136748" y="53578"/>
                  <a:pt x="107157" y="53578"/>
                </a:cubicBezTo>
                <a:cubicBezTo>
                  <a:pt x="77566" y="53578"/>
                  <a:pt x="53578" y="77566"/>
                  <a:pt x="53578" y="107156"/>
                </a:cubicBez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00009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258887" y="4005262"/>
            <a:ext cx="519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ru-RU" sz="32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А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3995737" y="1628775"/>
            <a:ext cx="4953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ru-RU" sz="32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7451725" y="4005262"/>
            <a:ext cx="4810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ru-RU" sz="32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</a:t>
            </a:r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 rot="10800000" flipH="1">
            <a:off x="2019300" y="2459037"/>
            <a:ext cx="1863725" cy="1720850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4035425" y="2459037"/>
            <a:ext cx="3057525" cy="1652587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3" name="Google Shape;113;p15"/>
          <p:cNvCxnSpPr/>
          <p:nvPr/>
        </p:nvCxnSpPr>
        <p:spPr>
          <a:xfrm rot="10800000" flipH="1">
            <a:off x="2049462" y="4187825"/>
            <a:ext cx="5073650" cy="68262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/>
          <p:nvPr/>
        </p:nvSpPr>
        <p:spPr>
          <a:xfrm>
            <a:off x="1447800" y="533400"/>
            <a:ext cx="6477000" cy="57912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9" name="Google Shape;419;p33"/>
          <p:cNvCxnSpPr/>
          <p:nvPr/>
        </p:nvCxnSpPr>
        <p:spPr>
          <a:xfrm>
            <a:off x="3352800" y="2514600"/>
            <a:ext cx="304800" cy="228600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0" name="Google Shape;420;p33"/>
          <p:cNvCxnSpPr/>
          <p:nvPr/>
        </p:nvCxnSpPr>
        <p:spPr>
          <a:xfrm flipH="1">
            <a:off x="5715000" y="2514600"/>
            <a:ext cx="304800" cy="228600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21" name="Google Shape;4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787" y="5248275"/>
            <a:ext cx="124936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037" y="5248275"/>
            <a:ext cx="124936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3"/>
          <p:cNvSpPr/>
          <p:nvPr/>
        </p:nvSpPr>
        <p:spPr>
          <a:xfrm>
            <a:off x="4367212" y="1143000"/>
            <a:ext cx="661987" cy="871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pic>
        <p:nvPicPr>
          <p:cNvPr id="424" name="Google Shape;42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1143000"/>
            <a:ext cx="124936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/>
          <p:nvPr/>
        </p:nvSpPr>
        <p:spPr>
          <a:xfrm>
            <a:off x="1447800" y="533400"/>
            <a:ext cx="6477000" cy="57912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0" name="Google Shape;430;p34"/>
          <p:cNvCxnSpPr/>
          <p:nvPr/>
        </p:nvCxnSpPr>
        <p:spPr>
          <a:xfrm>
            <a:off x="3352800" y="2514600"/>
            <a:ext cx="304800" cy="228600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1" name="Google Shape;431;p34"/>
          <p:cNvCxnSpPr/>
          <p:nvPr/>
        </p:nvCxnSpPr>
        <p:spPr>
          <a:xfrm flipH="1">
            <a:off x="5715000" y="2514600"/>
            <a:ext cx="304800" cy="228600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32" name="Google Shape;43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219200"/>
            <a:ext cx="11874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4"/>
          <p:cNvSpPr/>
          <p:nvPr/>
        </p:nvSpPr>
        <p:spPr>
          <a:xfrm>
            <a:off x="2057400" y="5224462"/>
            <a:ext cx="661987" cy="871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sp>
        <p:nvSpPr>
          <p:cNvPr id="434" name="Google Shape;434;p34"/>
          <p:cNvSpPr/>
          <p:nvPr/>
        </p:nvSpPr>
        <p:spPr>
          <a:xfrm>
            <a:off x="6577012" y="5224462"/>
            <a:ext cx="661987" cy="871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pic>
        <p:nvPicPr>
          <p:cNvPr id="435" name="Google Shape;4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6187" y="5181600"/>
            <a:ext cx="118586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5937" y="5181600"/>
            <a:ext cx="118586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3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"/>
          <p:cNvSpPr/>
          <p:nvPr/>
        </p:nvSpPr>
        <p:spPr>
          <a:xfrm>
            <a:off x="457200" y="533400"/>
            <a:ext cx="8305800" cy="57150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2" name="Google Shape;442;p35"/>
          <p:cNvCxnSpPr/>
          <p:nvPr/>
        </p:nvCxnSpPr>
        <p:spPr>
          <a:xfrm>
            <a:off x="2809875" y="2514600"/>
            <a:ext cx="390525" cy="225425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3" name="Google Shape;443;p35"/>
          <p:cNvCxnSpPr/>
          <p:nvPr/>
        </p:nvCxnSpPr>
        <p:spPr>
          <a:xfrm flipH="1">
            <a:off x="5934075" y="2514600"/>
            <a:ext cx="390525" cy="225425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4" name="Google Shape;444;p35"/>
          <p:cNvSpPr/>
          <p:nvPr/>
        </p:nvSpPr>
        <p:spPr>
          <a:xfrm>
            <a:off x="1066800" y="5224462"/>
            <a:ext cx="849312" cy="860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sp>
        <p:nvSpPr>
          <p:cNvPr id="445" name="Google Shape;445;p35"/>
          <p:cNvSpPr/>
          <p:nvPr/>
        </p:nvSpPr>
        <p:spPr>
          <a:xfrm>
            <a:off x="4191000" y="1143000"/>
            <a:ext cx="849312" cy="860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cxnSp>
        <p:nvCxnSpPr>
          <p:cNvPr id="446" name="Google Shape;446;p35"/>
          <p:cNvCxnSpPr/>
          <p:nvPr/>
        </p:nvCxnSpPr>
        <p:spPr>
          <a:xfrm>
            <a:off x="4495800" y="6096000"/>
            <a:ext cx="0" cy="381000"/>
          </a:xfrm>
          <a:prstGeom prst="straightConnector1">
            <a:avLst/>
          </a:prstGeom>
          <a:noFill/>
          <a:ln w="31750" cap="flat" cmpd="sng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47" name="Google Shape;4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914400"/>
            <a:ext cx="1601787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5029200"/>
            <a:ext cx="1601787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7161212" y="5257800"/>
            <a:ext cx="849312" cy="860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pic>
        <p:nvPicPr>
          <p:cNvPr id="450" name="Google Shape;45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4012" y="5029200"/>
            <a:ext cx="1601787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3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4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Google Shape;455;p36"/>
          <p:cNvCxnSpPr/>
          <p:nvPr/>
        </p:nvCxnSpPr>
        <p:spPr>
          <a:xfrm>
            <a:off x="533400" y="5330825"/>
            <a:ext cx="6934200" cy="3175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56" name="Google Shape;456;p36"/>
          <p:cNvSpPr/>
          <p:nvPr/>
        </p:nvSpPr>
        <p:spPr>
          <a:xfrm>
            <a:off x="533400" y="533400"/>
            <a:ext cx="4038600" cy="4800600"/>
          </a:xfrm>
          <a:prstGeom prst="triangle">
            <a:avLst>
              <a:gd name="adj" fmla="val 9611"/>
            </a:avLst>
          </a:prstGeom>
          <a:solidFill>
            <a:srgbClr val="FF9900"/>
          </a:solidFill>
          <a:ln w="3810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7" name="Google Shape;4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5462" y="4292600"/>
            <a:ext cx="1452562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71" y="604913"/>
            <a:ext cx="1295400" cy="118268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6"/>
          <p:cNvSpPr/>
          <p:nvPr/>
        </p:nvSpPr>
        <p:spPr>
          <a:xfrm>
            <a:off x="3036887" y="3962400"/>
            <a:ext cx="849312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sp>
        <p:nvSpPr>
          <p:cNvPr id="460" name="Google Shape;460;p36"/>
          <p:cNvSpPr/>
          <p:nvPr/>
        </p:nvSpPr>
        <p:spPr>
          <a:xfrm>
            <a:off x="990600" y="4038600"/>
            <a:ext cx="849312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? </a:t>
            </a:r>
          </a:p>
        </p:txBody>
      </p:sp>
      <p:pic>
        <p:nvPicPr>
          <p:cNvPr id="461" name="Google Shape;46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4175125"/>
            <a:ext cx="14478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512" y="4114800"/>
            <a:ext cx="1374775" cy="11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268412"/>
            <a:ext cx="3959225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7"/>
          <p:cNvSpPr txBox="1"/>
          <p:nvPr/>
        </p:nvSpPr>
        <p:spPr>
          <a:xfrm>
            <a:off x="1619250" y="2565400"/>
            <a:ext cx="12128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&lt; 11 + 6</a:t>
            </a:r>
            <a:endParaRPr/>
          </a:p>
        </p:txBody>
      </p:sp>
      <p:sp>
        <p:nvSpPr>
          <p:cNvPr id="469" name="Google Shape;469;p37"/>
          <p:cNvSpPr txBox="1"/>
          <p:nvPr/>
        </p:nvSpPr>
        <p:spPr>
          <a:xfrm>
            <a:off x="1619250" y="3141662"/>
            <a:ext cx="5715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ru-RU" sz="20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/>
          </a:p>
        </p:txBody>
      </p:sp>
      <p:sp>
        <p:nvSpPr>
          <p:cNvPr id="470" name="Google Shape;470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Существует   ли   треугольник?</a:t>
            </a:r>
            <a:endParaRPr/>
          </a:p>
        </p:txBody>
      </p:sp>
      <p:sp>
        <p:nvSpPr>
          <p:cNvPr id="471" name="Google Shape;471;p37"/>
          <p:cNvSpPr txBox="1"/>
          <p:nvPr/>
        </p:nvSpPr>
        <p:spPr>
          <a:xfrm>
            <a:off x="3059112" y="1125537"/>
            <a:ext cx="45720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 проверить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 неравенства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-RU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большей</a:t>
            </a:r>
            <a:r>
              <a:rPr lang="ru-RU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стороны</a:t>
            </a:r>
            <a:endParaRPr/>
          </a:p>
        </p:txBody>
      </p:sp>
      <p:pic>
        <p:nvPicPr>
          <p:cNvPr id="472" name="Google Shape;47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2133600"/>
            <a:ext cx="3597275" cy="148431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7"/>
          <p:cNvSpPr txBox="1"/>
          <p:nvPr/>
        </p:nvSpPr>
        <p:spPr>
          <a:xfrm>
            <a:off x="5724525" y="2781300"/>
            <a:ext cx="12112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&lt; 13 + 7</a:t>
            </a:r>
            <a:endParaRPr/>
          </a:p>
        </p:txBody>
      </p:sp>
      <p:sp>
        <p:nvSpPr>
          <p:cNvPr id="474" name="Google Shape;474;p37"/>
          <p:cNvSpPr txBox="1"/>
          <p:nvPr/>
        </p:nvSpPr>
        <p:spPr>
          <a:xfrm>
            <a:off x="7740650" y="2276475"/>
            <a:ext cx="53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-RU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endParaRPr/>
          </a:p>
        </p:txBody>
      </p:sp>
      <p:pic>
        <p:nvPicPr>
          <p:cNvPr id="475" name="Google Shape;47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3716337"/>
            <a:ext cx="3695700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7"/>
          <p:cNvSpPr txBox="1"/>
          <p:nvPr/>
        </p:nvSpPr>
        <p:spPr>
          <a:xfrm>
            <a:off x="2195512" y="4797425"/>
            <a:ext cx="12128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&lt; 11 + 8</a:t>
            </a:r>
            <a:endParaRPr/>
          </a:p>
        </p:txBody>
      </p:sp>
      <p:sp>
        <p:nvSpPr>
          <p:cNvPr id="477" name="Google Shape;477;p37"/>
          <p:cNvSpPr txBox="1"/>
          <p:nvPr/>
        </p:nvSpPr>
        <p:spPr>
          <a:xfrm>
            <a:off x="1547812" y="5805487"/>
            <a:ext cx="53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-RU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endParaRPr/>
          </a:p>
        </p:txBody>
      </p:sp>
      <p:pic>
        <p:nvPicPr>
          <p:cNvPr id="478" name="Google Shape;47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0562" y="3573462"/>
            <a:ext cx="3330575" cy="223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7"/>
          <p:cNvSpPr txBox="1"/>
          <p:nvPr/>
        </p:nvSpPr>
        <p:spPr>
          <a:xfrm>
            <a:off x="5292725" y="5013325"/>
            <a:ext cx="12112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&lt; 18 + 7</a:t>
            </a:r>
            <a:endParaRPr/>
          </a:p>
        </p:txBody>
      </p:sp>
      <p:sp>
        <p:nvSpPr>
          <p:cNvPr id="480" name="Google Shape;480;p37"/>
          <p:cNvSpPr txBox="1"/>
          <p:nvPr/>
        </p:nvSpPr>
        <p:spPr>
          <a:xfrm>
            <a:off x="5003800" y="5732462"/>
            <a:ext cx="6492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-RU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ru-RU" sz="1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Панова О.А., МОУ № 78 г.Челябинска</a:t>
            </a:r>
            <a:endParaRPr/>
          </a:p>
        </p:txBody>
      </p:sp>
      <p:pic>
        <p:nvPicPr>
          <p:cNvPr id="486" name="Google Shape;486;p38" descr="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8" descr="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11525"/>
            <a:ext cx="4787900" cy="35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8" descr="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716462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8" descr="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437" y="3375025"/>
            <a:ext cx="4500562" cy="34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8" descr="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3437" y="0"/>
            <a:ext cx="45005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8" descr="своя игра загл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2" name="Google Shape;492;p38"/>
          <p:cNvCxnSpPr/>
          <p:nvPr/>
        </p:nvCxnSpPr>
        <p:spPr>
          <a:xfrm rot="5400000">
            <a:off x="359568" y="3825081"/>
            <a:ext cx="5111750" cy="1587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93" name="Google Shape;493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7625" y="5805487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39"/>
          <p:cNvCxnSpPr/>
          <p:nvPr/>
        </p:nvCxnSpPr>
        <p:spPr>
          <a:xfrm>
            <a:off x="0" y="2133600"/>
            <a:ext cx="9144000" cy="1587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99" name="Google Shape;499;p39"/>
          <p:cNvCxnSpPr/>
          <p:nvPr/>
        </p:nvCxnSpPr>
        <p:spPr>
          <a:xfrm>
            <a:off x="0" y="2133600"/>
            <a:ext cx="3203575" cy="1587"/>
          </a:xfrm>
          <a:prstGeom prst="straightConnector1">
            <a:avLst/>
          </a:prstGeom>
          <a:noFill/>
          <a:ln w="76200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0" name="Google Shape;500;p39"/>
          <p:cNvCxnSpPr/>
          <p:nvPr/>
        </p:nvCxnSpPr>
        <p:spPr>
          <a:xfrm>
            <a:off x="0" y="3644900"/>
            <a:ext cx="3203575" cy="1587"/>
          </a:xfrm>
          <a:prstGeom prst="straightConnector1">
            <a:avLst/>
          </a:prstGeom>
          <a:noFill/>
          <a:ln w="76200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1" name="Google Shape;501;p39"/>
          <p:cNvCxnSpPr/>
          <p:nvPr/>
        </p:nvCxnSpPr>
        <p:spPr>
          <a:xfrm>
            <a:off x="0" y="5157787"/>
            <a:ext cx="3203575" cy="1587"/>
          </a:xfrm>
          <a:prstGeom prst="straightConnector1">
            <a:avLst/>
          </a:prstGeom>
          <a:noFill/>
          <a:ln w="76200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2" name="Google Shape;502;p39"/>
          <p:cNvSpPr/>
          <p:nvPr/>
        </p:nvSpPr>
        <p:spPr>
          <a:xfrm>
            <a:off x="3419872" y="3933056"/>
            <a:ext cx="1080000" cy="1080000"/>
          </a:xfrm>
          <a:prstGeom prst="rect">
            <a:avLst/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39"/>
          <p:cNvSpPr/>
          <p:nvPr/>
        </p:nvSpPr>
        <p:spPr>
          <a:xfrm>
            <a:off x="4572000" y="3933056"/>
            <a:ext cx="1080000" cy="1080000"/>
          </a:xfrm>
          <a:prstGeom prst="rect">
            <a:avLst/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39"/>
          <p:cNvSpPr/>
          <p:nvPr/>
        </p:nvSpPr>
        <p:spPr>
          <a:xfrm>
            <a:off x="5724128" y="3933056"/>
            <a:ext cx="1080000" cy="1080000"/>
          </a:xfrm>
          <a:prstGeom prst="rect">
            <a:avLst/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39"/>
          <p:cNvSpPr/>
          <p:nvPr/>
        </p:nvSpPr>
        <p:spPr>
          <a:xfrm>
            <a:off x="6876256" y="3933056"/>
            <a:ext cx="1080000" cy="1080000"/>
          </a:xfrm>
          <a:prstGeom prst="rect">
            <a:avLst/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39"/>
          <p:cNvSpPr/>
          <p:nvPr/>
        </p:nvSpPr>
        <p:spPr>
          <a:xfrm>
            <a:off x="7884368" y="3933056"/>
            <a:ext cx="1080000" cy="1080000"/>
          </a:xfrm>
          <a:prstGeom prst="rect">
            <a:avLst/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39"/>
          <p:cNvSpPr txBox="1"/>
          <p:nvPr/>
        </p:nvSpPr>
        <p:spPr>
          <a:xfrm>
            <a:off x="251520" y="2204864"/>
            <a:ext cx="2597150" cy="138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равенства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треугольников</a:t>
            </a:r>
            <a:endParaRPr/>
          </a:p>
        </p:txBody>
      </p:sp>
      <p:sp>
        <p:nvSpPr>
          <p:cNvPr id="508" name="Google Shape;508;p39"/>
          <p:cNvSpPr/>
          <p:nvPr/>
        </p:nvSpPr>
        <p:spPr>
          <a:xfrm>
            <a:off x="3347864" y="2492896"/>
            <a:ext cx="1080000" cy="1080000"/>
          </a:xfrm>
          <a:prstGeom prst="rect">
            <a:avLst/>
          </a:prstGeom>
          <a:gradFill>
            <a:gsLst>
              <a:gs pos="0">
                <a:srgbClr val="FFC295"/>
              </a:gs>
              <a:gs pos="50000">
                <a:srgbClr val="FFD7BE"/>
              </a:gs>
              <a:gs pos="100000">
                <a:srgbClr val="FFEBDE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39"/>
          <p:cNvSpPr txBox="1"/>
          <p:nvPr/>
        </p:nvSpPr>
        <p:spPr>
          <a:xfrm>
            <a:off x="251520" y="3573016"/>
            <a:ext cx="2605087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737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Треугольник 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элементы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CC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39"/>
          <p:cNvSpPr/>
          <p:nvPr/>
        </p:nvSpPr>
        <p:spPr>
          <a:xfrm>
            <a:off x="4499992" y="2492896"/>
            <a:ext cx="1080000" cy="1080000"/>
          </a:xfrm>
          <a:prstGeom prst="rect">
            <a:avLst/>
          </a:prstGeom>
          <a:gradFill>
            <a:gsLst>
              <a:gs pos="0">
                <a:srgbClr val="FFC295"/>
              </a:gs>
              <a:gs pos="50000">
                <a:srgbClr val="FFD7BE"/>
              </a:gs>
              <a:gs pos="100000">
                <a:srgbClr val="FFEBDE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39"/>
          <p:cNvSpPr/>
          <p:nvPr/>
        </p:nvSpPr>
        <p:spPr>
          <a:xfrm>
            <a:off x="5580112" y="2492896"/>
            <a:ext cx="1080000" cy="1080000"/>
          </a:xfrm>
          <a:prstGeom prst="rect">
            <a:avLst/>
          </a:prstGeom>
          <a:gradFill>
            <a:gsLst>
              <a:gs pos="0">
                <a:srgbClr val="FFC295"/>
              </a:gs>
              <a:gs pos="50000">
                <a:srgbClr val="FFD7BE"/>
              </a:gs>
              <a:gs pos="100000">
                <a:srgbClr val="FFEBDE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39"/>
          <p:cNvSpPr/>
          <p:nvPr/>
        </p:nvSpPr>
        <p:spPr>
          <a:xfrm>
            <a:off x="6732240" y="2492896"/>
            <a:ext cx="1080000" cy="1080000"/>
          </a:xfrm>
          <a:prstGeom prst="rect">
            <a:avLst/>
          </a:prstGeom>
          <a:gradFill>
            <a:gsLst>
              <a:gs pos="0">
                <a:srgbClr val="FFC295"/>
              </a:gs>
              <a:gs pos="50000">
                <a:srgbClr val="FFD7BE"/>
              </a:gs>
              <a:gs pos="100000">
                <a:srgbClr val="FFEBDE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7884368" y="2492896"/>
            <a:ext cx="1080000" cy="1080000"/>
          </a:xfrm>
          <a:prstGeom prst="rect">
            <a:avLst/>
          </a:prstGeom>
          <a:gradFill>
            <a:gsLst>
              <a:gs pos="0">
                <a:srgbClr val="FFC295"/>
              </a:gs>
              <a:gs pos="50000">
                <a:srgbClr val="FFD7BE"/>
              </a:gs>
              <a:gs pos="100000">
                <a:srgbClr val="FFEBDE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737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4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39"/>
          <p:cNvSpPr/>
          <p:nvPr/>
        </p:nvSpPr>
        <p:spPr>
          <a:xfrm>
            <a:off x="395536" y="404664"/>
            <a:ext cx="8208912" cy="17543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Выбирай категорию 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и номер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0" descr="Крупная сетка"/>
          <p:cNvSpPr/>
          <p:nvPr/>
        </p:nvSpPr>
        <p:spPr>
          <a:xfrm>
            <a:off x="251520" y="764704"/>
            <a:ext cx="8573781" cy="11916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500"/>
              <a:buFont typeface="Times New Roman"/>
              <a:buNone/>
            </a:pPr>
            <a:r>
              <a:rPr lang="ru-RU" sz="35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Найдите периметр треугольника АВС 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500"/>
              <a:buFont typeface="Times New Roman"/>
              <a:buNone/>
            </a:pPr>
            <a:r>
              <a:rPr lang="ru-RU" sz="35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АВ=17 см, ВС=19 см, АС=27 см</a:t>
            </a: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1" descr="Крупная сетка"/>
          <p:cNvSpPr/>
          <p:nvPr/>
        </p:nvSpPr>
        <p:spPr>
          <a:xfrm>
            <a:off x="251520" y="764704"/>
            <a:ext cx="8892480" cy="20882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Середину стороны </a:t>
            </a:r>
            <a:r>
              <a:rPr lang="ru-RU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</a:t>
            </a: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треугольника </a:t>
            </a:r>
            <a:r>
              <a:rPr lang="ru-RU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МКР</a:t>
            </a: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соединили с вершиной </a:t>
            </a:r>
            <a:r>
              <a:rPr lang="ru-RU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называется этот отрезок?</a:t>
            </a:r>
            <a:r>
              <a:rPr lang="ru-RU" sz="36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526" name="Google Shape;526;p41"/>
          <p:cNvSpPr/>
          <p:nvPr/>
        </p:nvSpPr>
        <p:spPr>
          <a:xfrm>
            <a:off x="1042987" y="3357562"/>
            <a:ext cx="4175125" cy="1584325"/>
          </a:xfrm>
          <a:custGeom>
            <a:avLst/>
            <a:gdLst/>
            <a:ahLst/>
            <a:cxnLst/>
            <a:rect l="l" t="t" r="r" b="b"/>
            <a:pathLst>
              <a:path w="5013064" h="1592132" extrusionOk="0">
                <a:moveTo>
                  <a:pt x="0" y="1506071"/>
                </a:moveTo>
                <a:lnTo>
                  <a:pt x="1484556" y="0"/>
                </a:lnTo>
                <a:lnTo>
                  <a:pt x="5013064" y="1592132"/>
                </a:lnTo>
                <a:lnTo>
                  <a:pt x="0" y="1506071"/>
                </a:lnTo>
                <a:close/>
              </a:path>
            </a:pathLst>
          </a:custGeom>
          <a:solidFill>
            <a:srgbClr val="CCCCCC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27" name="Google Shape;527;p41"/>
          <p:cNvCxnSpPr/>
          <p:nvPr/>
        </p:nvCxnSpPr>
        <p:spPr>
          <a:xfrm rot="10800000">
            <a:off x="2268537" y="3357562"/>
            <a:ext cx="863600" cy="15113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28" name="Google Shape;528;p41"/>
          <p:cNvSpPr txBox="1"/>
          <p:nvPr/>
        </p:nvSpPr>
        <p:spPr>
          <a:xfrm>
            <a:off x="2411412" y="2781300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800"/>
              <a:buFont typeface="Calibri"/>
              <a:buNone/>
            </a:pPr>
            <a:r>
              <a:rPr lang="ru-RU" sz="28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endParaRPr/>
          </a:p>
        </p:txBody>
      </p:sp>
      <p:sp>
        <p:nvSpPr>
          <p:cNvPr id="529" name="Google Shape;529;p41"/>
          <p:cNvSpPr txBox="1"/>
          <p:nvPr/>
        </p:nvSpPr>
        <p:spPr>
          <a:xfrm>
            <a:off x="5292725" y="4652962"/>
            <a:ext cx="3857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800"/>
              <a:buFont typeface="Calibri"/>
              <a:buNone/>
            </a:pPr>
            <a:r>
              <a:rPr lang="ru-RU" sz="28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endParaRPr/>
          </a:p>
        </p:txBody>
      </p:sp>
      <p:sp>
        <p:nvSpPr>
          <p:cNvPr id="530" name="Google Shape;530;p41"/>
          <p:cNvSpPr txBox="1"/>
          <p:nvPr/>
        </p:nvSpPr>
        <p:spPr>
          <a:xfrm>
            <a:off x="684212" y="4868862"/>
            <a:ext cx="454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endParaRPr/>
          </a:p>
        </p:txBody>
      </p:sp>
      <p:sp>
        <p:nvSpPr>
          <p:cNvPr id="531" name="Google Shape;531;p41"/>
          <p:cNvSpPr txBox="1"/>
          <p:nvPr/>
        </p:nvSpPr>
        <p:spPr>
          <a:xfrm>
            <a:off x="3779837" y="4652962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</p:txBody>
      </p:sp>
      <p:sp>
        <p:nvSpPr>
          <p:cNvPr id="532" name="Google Shape;532;p41"/>
          <p:cNvSpPr txBox="1"/>
          <p:nvPr/>
        </p:nvSpPr>
        <p:spPr>
          <a:xfrm>
            <a:off x="1979612" y="4581525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</p:txBody>
      </p:sp>
      <p:sp>
        <p:nvSpPr>
          <p:cNvPr id="533" name="Google Shape;533;p41"/>
          <p:cNvSpPr txBox="1"/>
          <p:nvPr/>
        </p:nvSpPr>
        <p:spPr>
          <a:xfrm>
            <a:off x="2916237" y="4941887"/>
            <a:ext cx="396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800"/>
              <a:buFont typeface="Calibri"/>
              <a:buNone/>
            </a:pPr>
            <a:r>
              <a:rPr lang="ru-RU" sz="28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endParaRPr/>
          </a:p>
        </p:txBody>
      </p:sp>
      <p:sp>
        <p:nvSpPr>
          <p:cNvPr id="534" name="Google Shape;534;p41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 descr="Крупная сетка"/>
          <p:cNvSpPr/>
          <p:nvPr/>
        </p:nvSpPr>
        <p:spPr>
          <a:xfrm>
            <a:off x="179388" y="765175"/>
            <a:ext cx="8574087" cy="1190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треугольнике CDE отрезок DM провели так,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что угол DME прямой. Как называется отрезок DM?</a:t>
            </a:r>
            <a:r>
              <a:rPr lang="ru-RU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1042987" y="3357562"/>
            <a:ext cx="4175125" cy="1584325"/>
          </a:xfrm>
          <a:custGeom>
            <a:avLst/>
            <a:gdLst/>
            <a:ahLst/>
            <a:cxnLst/>
            <a:rect l="l" t="t" r="r" b="b"/>
            <a:pathLst>
              <a:path w="5013064" h="1592132" extrusionOk="0">
                <a:moveTo>
                  <a:pt x="0" y="1506071"/>
                </a:moveTo>
                <a:lnTo>
                  <a:pt x="1484556" y="0"/>
                </a:lnTo>
                <a:lnTo>
                  <a:pt x="5013064" y="1592132"/>
                </a:lnTo>
                <a:lnTo>
                  <a:pt x="0" y="1506071"/>
                </a:lnTo>
                <a:close/>
              </a:path>
            </a:pathLst>
          </a:custGeom>
          <a:solidFill>
            <a:srgbClr val="CCCCCC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1" name="Google Shape;541;p42"/>
          <p:cNvCxnSpPr/>
          <p:nvPr/>
        </p:nvCxnSpPr>
        <p:spPr>
          <a:xfrm rot="10800000">
            <a:off x="2268537" y="3357562"/>
            <a:ext cx="0" cy="15113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2" name="Google Shape;542;p42"/>
          <p:cNvSpPr txBox="1"/>
          <p:nvPr/>
        </p:nvSpPr>
        <p:spPr>
          <a:xfrm>
            <a:off x="684212" y="4868862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endParaRPr/>
          </a:p>
        </p:txBody>
      </p:sp>
      <p:sp>
        <p:nvSpPr>
          <p:cNvPr id="543" name="Google Shape;543;p42"/>
          <p:cNvSpPr txBox="1"/>
          <p:nvPr/>
        </p:nvSpPr>
        <p:spPr>
          <a:xfrm>
            <a:off x="2268537" y="2852737"/>
            <a:ext cx="3937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544" name="Google Shape;544;p42"/>
          <p:cNvSpPr txBox="1"/>
          <p:nvPr/>
        </p:nvSpPr>
        <p:spPr>
          <a:xfrm>
            <a:off x="5219700" y="4652962"/>
            <a:ext cx="3667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545" name="Google Shape;545;p42"/>
          <p:cNvSpPr txBox="1"/>
          <p:nvPr/>
        </p:nvSpPr>
        <p:spPr>
          <a:xfrm>
            <a:off x="2051050" y="5013325"/>
            <a:ext cx="454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endParaRPr/>
          </a:p>
        </p:txBody>
      </p:sp>
      <p:sp>
        <p:nvSpPr>
          <p:cNvPr id="546" name="Google Shape;546;p42"/>
          <p:cNvSpPr txBox="1"/>
          <p:nvPr/>
        </p:nvSpPr>
        <p:spPr>
          <a:xfrm>
            <a:off x="2268537" y="4652962"/>
            <a:ext cx="287337" cy="215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42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0" y="0"/>
            <a:ext cx="21431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 rot="5400000">
            <a:off x="-3071018" y="3429793"/>
            <a:ext cx="6858000" cy="1587"/>
          </a:xfrm>
          <a:prstGeom prst="straightConnector1">
            <a:avLst/>
          </a:prstGeom>
          <a:noFill/>
          <a:ln w="133350" cap="flat" cmpd="thickThin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0" name="Google Shape;120;p16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ЭЛЕМЕНТЫ ТРЕУГОЛЬНИКА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1214437" y="1571625"/>
            <a:ext cx="3497262" cy="3000375"/>
          </a:xfrm>
          <a:custGeom>
            <a:avLst/>
            <a:gdLst/>
            <a:ahLst/>
            <a:cxnLst/>
            <a:rect l="l" t="t" r="r" b="b"/>
            <a:pathLst>
              <a:path w="3497178" h="2999873" extrusionOk="0">
                <a:moveTo>
                  <a:pt x="0" y="2197768"/>
                </a:moveTo>
                <a:lnTo>
                  <a:pt x="978568" y="0"/>
                </a:lnTo>
                <a:lnTo>
                  <a:pt x="3497178" y="2999873"/>
                </a:lnTo>
                <a:lnTo>
                  <a:pt x="0" y="2197768"/>
                </a:lnTo>
                <a:close/>
              </a:path>
            </a:pathLst>
          </a:custGeom>
          <a:solidFill>
            <a:srgbClr val="BFBFBF">
              <a:alpha val="50588"/>
            </a:srgb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428625" y="335756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2000250" y="857250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3929062" y="4429125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E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5929312" y="642937"/>
            <a:ext cx="2714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ВЕРШИНЫ</a:t>
            </a:r>
            <a:r>
              <a:rPr lang="ru-RU" sz="3200" b="0" i="1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: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5572125" y="1143000"/>
            <a:ext cx="38576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Т</a:t>
            </a:r>
            <a:r>
              <a:rPr lang="ru-RU" sz="28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ОЧКИ </a:t>
            </a: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М,Р,Е.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000750" y="1785937"/>
            <a:ext cx="2714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СТОРОНЫ: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4143375" y="2214562"/>
            <a:ext cx="5500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О</a:t>
            </a:r>
            <a:r>
              <a:rPr lang="ru-RU" sz="28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ТРЕЗКИ</a:t>
            </a:r>
            <a:r>
              <a:rPr lang="ru-RU" sz="2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МР,РЕ,ЕМ.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4572000" y="2857500"/>
            <a:ext cx="45720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ВНУТРЕННИЕ УГЛЫ:</a:t>
            </a:r>
            <a:endParaRPr/>
          </a:p>
        </p:txBody>
      </p:sp>
      <p:grpSp>
        <p:nvGrpSpPr>
          <p:cNvPr id="130" name="Google Shape;130;p16"/>
          <p:cNvGrpSpPr/>
          <p:nvPr/>
        </p:nvGrpSpPr>
        <p:grpSpPr>
          <a:xfrm>
            <a:off x="5143500" y="3857625"/>
            <a:ext cx="1651000" cy="769937"/>
            <a:chOff x="1778000" y="5588517"/>
            <a:chExt cx="1650992" cy="769441"/>
          </a:xfrm>
        </p:grpSpPr>
        <p:sp>
          <p:nvSpPr>
            <p:cNvPr id="131" name="Google Shape;131;p16"/>
            <p:cNvSpPr/>
            <p:nvPr/>
          </p:nvSpPr>
          <p:spPr>
            <a:xfrm>
              <a:off x="1778000" y="5723368"/>
              <a:ext cx="365123" cy="420415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М,</a:t>
              </a:r>
              <a:endParaRPr/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6429375" y="3857625"/>
            <a:ext cx="1651000" cy="769937"/>
            <a:chOff x="1778000" y="5588517"/>
            <a:chExt cx="1650992" cy="769441"/>
          </a:xfrm>
        </p:grpSpPr>
        <p:sp>
          <p:nvSpPr>
            <p:cNvPr id="134" name="Google Shape;134;p16"/>
            <p:cNvSpPr/>
            <p:nvPr/>
          </p:nvSpPr>
          <p:spPr>
            <a:xfrm>
              <a:off x="1778000" y="5723368"/>
              <a:ext cx="365123" cy="420415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Р,</a:t>
              </a:r>
              <a:endParaRPr/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7493000" y="3857625"/>
            <a:ext cx="1651000" cy="769937"/>
            <a:chOff x="1778000" y="5588517"/>
            <a:chExt cx="1650992" cy="769441"/>
          </a:xfrm>
        </p:grpSpPr>
        <p:sp>
          <p:nvSpPr>
            <p:cNvPr id="137" name="Google Shape;137;p16"/>
            <p:cNvSpPr/>
            <p:nvPr/>
          </p:nvSpPr>
          <p:spPr>
            <a:xfrm>
              <a:off x="1778000" y="5723368"/>
              <a:ext cx="365123" cy="420415"/>
            </a:xfrm>
            <a:custGeom>
              <a:avLst/>
              <a:gdLst/>
              <a:ahLst/>
              <a:cxnLst/>
              <a:rect l="l" t="t" r="r" b="b"/>
              <a:pathLst>
                <a:path w="457200" h="440266" extrusionOk="0">
                  <a:moveTo>
                    <a:pt x="270933" y="0"/>
                  </a:moveTo>
                  <a:lnTo>
                    <a:pt x="0" y="440266"/>
                  </a:lnTo>
                  <a:lnTo>
                    <a:pt x="457200" y="440266"/>
                  </a:lnTo>
                </a:path>
              </a:pathLst>
            </a:cu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2143108" y="5588517"/>
              <a:ext cx="1285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entury"/>
                <a:buNone/>
              </a:pPr>
              <a:r>
                <a:rPr lang="ru-RU" sz="4400" b="0" i="0" u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Е.</a:t>
              </a:r>
              <a:endParaRPr/>
            </a:p>
          </p:txBody>
        </p:sp>
      </p:grpSp>
      <p:sp>
        <p:nvSpPr>
          <p:cNvPr id="139" name="Google Shape;139;p16"/>
          <p:cNvSpPr txBox="1"/>
          <p:nvPr/>
        </p:nvSpPr>
        <p:spPr>
          <a:xfrm>
            <a:off x="4857750" y="4714875"/>
            <a:ext cx="4572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ТРЕУГОЛЬНИК: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4643437" y="5516562"/>
            <a:ext cx="500062" cy="42862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5148262" y="5300662"/>
            <a:ext cx="1714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МРЕ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 rot="7260000">
            <a:off x="665162" y="3192462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8" h="1179513" extrusionOk="0">
                <a:moveTo>
                  <a:pt x="2963" y="650542"/>
                </a:moveTo>
                <a:cubicBezTo>
                  <a:pt x="-23418" y="380696"/>
                  <a:pt x="127287" y="126583"/>
                  <a:pt x="368145" y="34787"/>
                </a:cubicBezTo>
                <a:lnTo>
                  <a:pt x="556419" y="589757"/>
                </a:lnTo>
                <a:lnTo>
                  <a:pt x="2963" y="650542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6"/>
          <p:cNvSpPr/>
          <p:nvPr/>
        </p:nvSpPr>
        <p:spPr>
          <a:xfrm rot="-8220000">
            <a:off x="1635125" y="1006475"/>
            <a:ext cx="1112837" cy="1179512"/>
          </a:xfrm>
          <a:custGeom>
            <a:avLst/>
            <a:gdLst/>
            <a:ahLst/>
            <a:cxnLst/>
            <a:rect l="l" t="t" r="r" b="b"/>
            <a:pathLst>
              <a:path w="1112838" h="1179513" extrusionOk="0">
                <a:moveTo>
                  <a:pt x="2624" y="532550"/>
                </a:moveTo>
                <a:cubicBezTo>
                  <a:pt x="23482" y="305706"/>
                  <a:pt x="165795" y="111907"/>
                  <a:pt x="368146" y="34787"/>
                </a:cubicBezTo>
                <a:lnTo>
                  <a:pt x="556419" y="589757"/>
                </a:lnTo>
                <a:lnTo>
                  <a:pt x="2624" y="532550"/>
                </a:lnTo>
                <a:close/>
              </a:path>
            </a:pathLst>
          </a:custGeom>
          <a:solidFill>
            <a:srgbClr val="92D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6"/>
          <p:cNvSpPr/>
          <p:nvPr/>
        </p:nvSpPr>
        <p:spPr>
          <a:xfrm rot="-1200000">
            <a:off x="4092575" y="3937000"/>
            <a:ext cx="1112837" cy="1177925"/>
          </a:xfrm>
          <a:custGeom>
            <a:avLst/>
            <a:gdLst/>
            <a:ahLst/>
            <a:cxnLst/>
            <a:rect l="l" t="t" r="r" b="b"/>
            <a:pathLst>
              <a:path w="1112838" h="1177925" extrusionOk="0">
                <a:moveTo>
                  <a:pt x="65700" y="311330"/>
                </a:moveTo>
                <a:cubicBezTo>
                  <a:pt x="130710" y="182589"/>
                  <a:pt x="238573" y="83989"/>
                  <a:pt x="368370" y="34654"/>
                </a:cubicBezTo>
                <a:lnTo>
                  <a:pt x="556419" y="588963"/>
                </a:lnTo>
                <a:lnTo>
                  <a:pt x="65700" y="311330"/>
                </a:lnTo>
                <a:close/>
              </a:path>
            </a:pathLst>
          </a:custGeom>
          <a:solidFill>
            <a:srgbClr val="8AC6CD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1214437" y="1571625"/>
            <a:ext cx="3497262" cy="3000375"/>
          </a:xfrm>
          <a:custGeom>
            <a:avLst/>
            <a:gdLst/>
            <a:ahLst/>
            <a:cxnLst/>
            <a:rect l="l" t="t" r="r" b="b"/>
            <a:pathLst>
              <a:path w="3497178" h="2999873" extrusionOk="0">
                <a:moveTo>
                  <a:pt x="0" y="2197768"/>
                </a:moveTo>
                <a:lnTo>
                  <a:pt x="978568" y="0"/>
                </a:lnTo>
                <a:lnTo>
                  <a:pt x="3497178" y="2999873"/>
                </a:lnTo>
                <a:lnTo>
                  <a:pt x="0" y="2197768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1143000" y="3714750"/>
            <a:ext cx="142875" cy="142875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643437" y="4500562"/>
            <a:ext cx="142875" cy="142875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143125" y="1500187"/>
            <a:ext cx="142875" cy="142875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3" descr="Крупная сетка"/>
          <p:cNvSpPr/>
          <p:nvPr/>
        </p:nvSpPr>
        <p:spPr>
          <a:xfrm>
            <a:off x="179388" y="765175"/>
            <a:ext cx="8574087" cy="151169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треугольнике АВС отрезок АM провели так,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что угол ВАС разделили пополам.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называется отрезок АM?</a:t>
            </a:r>
            <a:r>
              <a:rPr lang="ru-RU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43"/>
          <p:cNvSpPr/>
          <p:nvPr/>
        </p:nvSpPr>
        <p:spPr>
          <a:xfrm>
            <a:off x="1042987" y="3284537"/>
            <a:ext cx="4175125" cy="1584325"/>
          </a:xfrm>
          <a:custGeom>
            <a:avLst/>
            <a:gdLst/>
            <a:ahLst/>
            <a:cxnLst/>
            <a:rect l="l" t="t" r="r" b="b"/>
            <a:pathLst>
              <a:path w="5013064" h="1592132" extrusionOk="0">
                <a:moveTo>
                  <a:pt x="0" y="1506071"/>
                </a:moveTo>
                <a:lnTo>
                  <a:pt x="1484556" y="0"/>
                </a:lnTo>
                <a:lnTo>
                  <a:pt x="5013064" y="1592132"/>
                </a:lnTo>
                <a:lnTo>
                  <a:pt x="0" y="1506071"/>
                </a:lnTo>
                <a:close/>
              </a:path>
            </a:pathLst>
          </a:custGeom>
          <a:solidFill>
            <a:srgbClr val="CCCCCC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43"/>
          <p:cNvSpPr txBox="1"/>
          <p:nvPr/>
        </p:nvSpPr>
        <p:spPr>
          <a:xfrm>
            <a:off x="2268537" y="2852737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endParaRPr/>
          </a:p>
        </p:txBody>
      </p:sp>
      <p:sp>
        <p:nvSpPr>
          <p:cNvPr id="555" name="Google Shape;555;p43"/>
          <p:cNvSpPr txBox="1"/>
          <p:nvPr/>
        </p:nvSpPr>
        <p:spPr>
          <a:xfrm>
            <a:off x="468312" y="4868862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sp>
        <p:nvSpPr>
          <p:cNvPr id="556" name="Google Shape;556;p43"/>
          <p:cNvSpPr txBox="1"/>
          <p:nvPr/>
        </p:nvSpPr>
        <p:spPr>
          <a:xfrm>
            <a:off x="5292725" y="4797425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endParaRPr/>
          </a:p>
        </p:txBody>
      </p:sp>
      <p:sp>
        <p:nvSpPr>
          <p:cNvPr id="557" name="Google Shape;557;p43"/>
          <p:cNvSpPr txBox="1"/>
          <p:nvPr/>
        </p:nvSpPr>
        <p:spPr>
          <a:xfrm>
            <a:off x="3348037" y="3284537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7E"/>
              </a:buClr>
              <a:buSzPts val="2400"/>
              <a:buFont typeface="Calibri"/>
              <a:buNone/>
            </a:pPr>
            <a:r>
              <a:rPr lang="ru-RU" sz="2400" b="1" i="1" u="none">
                <a:solidFill>
                  <a:srgbClr val="08087E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endParaRPr/>
          </a:p>
        </p:txBody>
      </p:sp>
      <p:cxnSp>
        <p:nvCxnSpPr>
          <p:cNvPr id="558" name="Google Shape;558;p43"/>
          <p:cNvCxnSpPr/>
          <p:nvPr/>
        </p:nvCxnSpPr>
        <p:spPr>
          <a:xfrm flipH="1">
            <a:off x="1042987" y="3789362"/>
            <a:ext cx="2233612" cy="99377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9" name="Google Shape;559;p43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 descr="Крупная сетка"/>
          <p:cNvSpPr txBox="1"/>
          <p:nvPr/>
        </p:nvSpPr>
        <p:spPr>
          <a:xfrm>
            <a:off x="0" y="404812"/>
            <a:ext cx="9144000" cy="17287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равнобедренном треугольнике АВС с основанием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АС=16 см отрезок ВF- биссектриса, угол АВF=43</a:t>
            </a:r>
            <a:r>
              <a:rPr lang="ru-RU" sz="2800" b="1" i="0" u="none" baseline="30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Найдите СF, угол АВС</a:t>
            </a:r>
            <a:endParaRPr/>
          </a:p>
        </p:txBody>
      </p:sp>
      <p:sp>
        <p:nvSpPr>
          <p:cNvPr id="565" name="Google Shape;565;p44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44"/>
          <p:cNvSpPr/>
          <p:nvPr/>
        </p:nvSpPr>
        <p:spPr>
          <a:xfrm>
            <a:off x="900112" y="2276475"/>
            <a:ext cx="3000375" cy="3214687"/>
          </a:xfrm>
          <a:prstGeom prst="triangle">
            <a:avLst>
              <a:gd name="adj" fmla="val 50000"/>
            </a:avLst>
          </a:prstGeom>
          <a:solidFill>
            <a:schemeClr val="accent1">
              <a:alpha val="43529"/>
            </a:schemeClr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7" name="Google Shape;567;p44"/>
          <p:cNvCxnSpPr/>
          <p:nvPr/>
        </p:nvCxnSpPr>
        <p:spPr>
          <a:xfrm>
            <a:off x="2400300" y="2276475"/>
            <a:ext cx="0" cy="321468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68" name="Google Shape;568;p44"/>
          <p:cNvSpPr txBox="1"/>
          <p:nvPr/>
        </p:nvSpPr>
        <p:spPr>
          <a:xfrm>
            <a:off x="2411412" y="5157787"/>
            <a:ext cx="360362" cy="358775"/>
          </a:xfrm>
          <a:prstGeom prst="rect">
            <a:avLst/>
          </a:prstGeom>
          <a:solidFill>
            <a:srgbClr val="DAED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44"/>
          <p:cNvSpPr txBox="1"/>
          <p:nvPr/>
        </p:nvSpPr>
        <p:spPr>
          <a:xfrm>
            <a:off x="2124075" y="5373687"/>
            <a:ext cx="428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/>
          </a:p>
        </p:txBody>
      </p:sp>
      <p:sp>
        <p:nvSpPr>
          <p:cNvPr id="570" name="Google Shape;570;p44"/>
          <p:cNvSpPr txBox="1"/>
          <p:nvPr/>
        </p:nvSpPr>
        <p:spPr>
          <a:xfrm>
            <a:off x="4067175" y="5013325"/>
            <a:ext cx="4810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/>
          </a:p>
        </p:txBody>
      </p:sp>
      <p:sp>
        <p:nvSpPr>
          <p:cNvPr id="571" name="Google Shape;571;p44"/>
          <p:cNvSpPr txBox="1"/>
          <p:nvPr/>
        </p:nvSpPr>
        <p:spPr>
          <a:xfrm>
            <a:off x="2700337" y="2205037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/>
          </a:p>
        </p:txBody>
      </p:sp>
      <p:sp>
        <p:nvSpPr>
          <p:cNvPr id="572" name="Google Shape;572;p44"/>
          <p:cNvSpPr txBox="1"/>
          <p:nvPr/>
        </p:nvSpPr>
        <p:spPr>
          <a:xfrm>
            <a:off x="476250" y="5165725"/>
            <a:ext cx="4810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2384425"/>
            <a:ext cx="3376612" cy="44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5" descr="Крупная сетка"/>
          <p:cNvSpPr txBox="1"/>
          <p:nvPr/>
        </p:nvSpPr>
        <p:spPr>
          <a:xfrm>
            <a:off x="0" y="260350"/>
            <a:ext cx="9144000" cy="17287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Дано: МЕ= DE, CE=FE, MF=21 мм.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Доказать:      MFE =     DCE; Найти: СD-?</a:t>
            </a:r>
            <a:endParaRPr/>
          </a:p>
        </p:txBody>
      </p:sp>
      <p:sp>
        <p:nvSpPr>
          <p:cNvPr id="579" name="Google Shape;579;p45"/>
          <p:cNvSpPr/>
          <p:nvPr/>
        </p:nvSpPr>
        <p:spPr>
          <a:xfrm>
            <a:off x="3132137" y="1196975"/>
            <a:ext cx="284162" cy="360362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4572000" y="1268412"/>
            <a:ext cx="284162" cy="360362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45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" descr="Крупная сетка"/>
          <p:cNvSpPr txBox="1"/>
          <p:nvPr/>
        </p:nvSpPr>
        <p:spPr>
          <a:xfrm>
            <a:off x="0" y="404812"/>
            <a:ext cx="9144000" cy="17287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Дано: &lt; 1</a:t>
            </a: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3,</a:t>
            </a: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</a:t>
            </a: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=&lt; 4,АD=13 см.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Доказать:      CDA =     ABС; Найти: СВ-? </a:t>
            </a:r>
            <a:endParaRPr/>
          </a:p>
        </p:txBody>
      </p:sp>
      <p:pic>
        <p:nvPicPr>
          <p:cNvPr id="587" name="Google Shape;5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3" y="2420938"/>
            <a:ext cx="4562475" cy="2173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6"/>
          <p:cNvSpPr/>
          <p:nvPr/>
        </p:nvSpPr>
        <p:spPr>
          <a:xfrm>
            <a:off x="3132137" y="1412875"/>
            <a:ext cx="284162" cy="360362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4716462" y="1412875"/>
            <a:ext cx="284162" cy="360362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844675"/>
            <a:ext cx="3529012" cy="361791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7" descr="Крупная сетка"/>
          <p:cNvSpPr txBox="1"/>
          <p:nvPr/>
        </p:nvSpPr>
        <p:spPr>
          <a:xfrm>
            <a:off x="3175" y="115887"/>
            <a:ext cx="9144000" cy="17287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Дано: АQ= RF, QR=AF.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Доказать:     AQR =    RFA</a:t>
            </a:r>
            <a:endParaRPr/>
          </a:p>
        </p:txBody>
      </p:sp>
      <p:sp>
        <p:nvSpPr>
          <p:cNvPr id="597" name="Google Shape;597;p47"/>
          <p:cNvSpPr/>
          <p:nvPr/>
        </p:nvSpPr>
        <p:spPr>
          <a:xfrm>
            <a:off x="4211637" y="1125537"/>
            <a:ext cx="284162" cy="35877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5724525" y="1125537"/>
            <a:ext cx="284162" cy="35877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8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5" name="Google Shape;605;p48" descr="Снимок экрана 2014-05-15 в 11.26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1916112"/>
            <a:ext cx="3744912" cy="3592512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8" descr="Крупная сетка"/>
          <p:cNvSpPr txBox="1"/>
          <p:nvPr/>
        </p:nvSpPr>
        <p:spPr>
          <a:xfrm>
            <a:off x="3175" y="115887"/>
            <a:ext cx="9144000" cy="17287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Дано:     АВ = АК,  ВС = СК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Доказать: АС – биссектриса ∠ ВАК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 descr="Крупная сетка"/>
          <p:cNvSpPr txBox="1"/>
          <p:nvPr/>
        </p:nvSpPr>
        <p:spPr>
          <a:xfrm>
            <a:off x="3175" y="115887"/>
            <a:ext cx="9144000" cy="17287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Дано:     СР = АК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Доказать: Δ АВС- равнобедренный</a:t>
            </a:r>
            <a:endParaRPr/>
          </a:p>
        </p:txBody>
      </p:sp>
      <p:pic>
        <p:nvPicPr>
          <p:cNvPr id="612" name="Google Shape;612;p49" descr="Снимок экрана 2014-05-15 в 11.30.5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276475"/>
            <a:ext cx="3529012" cy="32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50" descr="index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3147" b="13147"/>
          <a:stretch/>
        </p:blipFill>
        <p:spPr>
          <a:xfrm>
            <a:off x="468313" y="1844675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0"/>
          <p:cNvSpPr/>
          <p:nvPr/>
        </p:nvSpPr>
        <p:spPr>
          <a:xfrm>
            <a:off x="245810" y="476672"/>
            <a:ext cx="8502654" cy="15121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Треугольники среди нас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412875"/>
            <a:ext cx="7920037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 txBox="1"/>
          <p:nvPr/>
        </p:nvSpPr>
        <p:spPr>
          <a:xfrm>
            <a:off x="0" y="0"/>
            <a:ext cx="899001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Треуго́льник  — созвездие северного полушария неба.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Занимает на небе площадь 131,8 квадратных градуса,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содержит 25 звёзд, видимых невооружённым глазом.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3292475"/>
            <a:ext cx="5330825" cy="35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341437"/>
            <a:ext cx="426402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2"/>
          <p:cNvSpPr txBox="1"/>
          <p:nvPr/>
        </p:nvSpPr>
        <p:spPr>
          <a:xfrm>
            <a:off x="0" y="0"/>
            <a:ext cx="928846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Треуго́льник  —самозвучащий ударный музыкальный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инструмент  прут, согнутый в виде треугольника,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применяется в оркестрах </a:t>
            </a: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700" y="549275"/>
            <a:ext cx="7551737" cy="171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250825" y="2349500"/>
            <a:ext cx="3657600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Часто знает и дошкольник,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Что такое треугольник,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Но сосем другое дело - быстро, точно и умело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Треугольники считать.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Например в фигуре этой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Сколько разных? Посмотри!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Все внимательно исследуй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1800" b="1" i="1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И по краю и внутри! </a:t>
            </a:r>
            <a:endParaRPr/>
          </a:p>
        </p:txBody>
      </p:sp>
      <p:cxnSp>
        <p:nvCxnSpPr>
          <p:cNvPr id="155" name="Google Shape;155;p17"/>
          <p:cNvCxnSpPr/>
          <p:nvPr/>
        </p:nvCxnSpPr>
        <p:spPr>
          <a:xfrm>
            <a:off x="3276600" y="549275"/>
            <a:ext cx="0" cy="1698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6" name="Google Shape;156;p17"/>
          <p:cNvCxnSpPr/>
          <p:nvPr/>
        </p:nvCxnSpPr>
        <p:spPr>
          <a:xfrm>
            <a:off x="5795962" y="549275"/>
            <a:ext cx="0" cy="1698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5600" y="2852737"/>
            <a:ext cx="1512887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2016125"/>
            <a:ext cx="5408612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53"/>
          <p:cNvSpPr txBox="1"/>
          <p:nvPr/>
        </p:nvSpPr>
        <p:spPr>
          <a:xfrm>
            <a:off x="250825" y="188912"/>
            <a:ext cx="856932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«Бермудский треугольник» - район Атлантического океана  между островами Бермудскими, Пуэрто-Рико и полуостровом Флоридой, отличающийся необычно трудными условиями для навигации.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844675"/>
            <a:ext cx="30226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1484312"/>
            <a:ext cx="3455987" cy="51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4"/>
          <p:cNvSpPr txBox="1"/>
          <p:nvPr/>
        </p:nvSpPr>
        <p:spPr>
          <a:xfrm>
            <a:off x="323850" y="260350"/>
            <a:ext cx="82804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Треуголка – шляпа с тремя углами, наибольшее распространение имела в 18 веке.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7" y="1989137"/>
            <a:ext cx="6672262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5"/>
          <p:cNvSpPr txBox="1"/>
          <p:nvPr/>
        </p:nvSpPr>
        <p:spPr>
          <a:xfrm>
            <a:off x="179387" y="188912"/>
            <a:ext cx="4157662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Треугольники-птицы,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оригами войны.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Горьких судеб страницы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страшны, и нежны.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Далеки расстояния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фронтов до тылов.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Письма – связь расставаний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магию слов.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Письма нам возвращают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пласт далёких времён,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вот не вмещают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миллионы имён,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миллионы улыбок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рождённых детей,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многотонную глыбу</a:t>
            </a:r>
            <a:b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горя, бед и смертей.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6"/>
          <p:cNvSpPr txBox="1"/>
          <p:nvPr/>
        </p:nvSpPr>
        <p:spPr>
          <a:xfrm>
            <a:off x="1331912" y="1989137"/>
            <a:ext cx="6553200" cy="35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“Спасибо вам, ребята, за урок”,-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говорю, бывает, я вам часто.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Работали сегодня хорошо,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Трудились целый год вы не напрасно.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Считайте, рисуйте, чертите!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все молодцы! Вы все удальцы!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пусть на года любимой всегда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ru-RU" sz="2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вас геометрия будет!</a:t>
            </a:r>
            <a:endParaRPr/>
          </a:p>
        </p:txBody>
      </p:sp>
      <p:sp>
        <p:nvSpPr>
          <p:cNvPr id="656" name="Google Shape;656;p56"/>
          <p:cNvSpPr/>
          <p:nvPr/>
        </p:nvSpPr>
        <p:spPr>
          <a:xfrm>
            <a:off x="179512" y="332656"/>
            <a:ext cx="8568952" cy="15121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50825" y="-250825"/>
            <a:ext cx="8215312" cy="680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ts val="6000"/>
              <a:buFont typeface="Georgia"/>
              <a:buNone/>
            </a:pPr>
            <a:r>
              <a:rPr lang="ru-RU" sz="6000" b="1" i="0" u="none">
                <a:solidFill>
                  <a:srgbClr val="008000"/>
                </a:solidFill>
                <a:latin typeface="Georgia"/>
                <a:ea typeface="Georgia"/>
                <a:cs typeface="Georgia"/>
                <a:sym typeface="Georgia"/>
              </a:rPr>
              <a:t>«Треугольники»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на меня, ты на него,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всех нас посмотри.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нас всего, у нас всего,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нас всего по три: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стороны и три угла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столько же вершин.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трижды-трудные дела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трижды совершим.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в нашем городе – друзья,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Дружнее не сыскать.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– треугольников семья,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 каждый должен знать!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lang="ru-RU" sz="2400" b="1" i="1" u="non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Г. Житомирский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8"/>
          <p:cNvSpPr/>
          <p:nvPr/>
        </p:nvSpPr>
        <p:spPr>
          <a:xfrm rot="-1500000">
            <a:off x="4354512" y="1109662"/>
            <a:ext cx="1820862" cy="733425"/>
          </a:xfrm>
          <a:prstGeom prst="triangle">
            <a:avLst>
              <a:gd name="adj" fmla="val 10561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8"/>
          <p:cNvSpPr/>
          <p:nvPr/>
        </p:nvSpPr>
        <p:spPr>
          <a:xfrm rot="-1680000">
            <a:off x="4829175" y="2420937"/>
            <a:ext cx="1200150" cy="1096962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8"/>
          <p:cNvSpPr/>
          <p:nvPr/>
        </p:nvSpPr>
        <p:spPr>
          <a:xfrm rot="2700000">
            <a:off x="7835900" y="1293812"/>
            <a:ext cx="914400" cy="10604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8"/>
          <p:cNvSpPr/>
          <p:nvPr/>
        </p:nvSpPr>
        <p:spPr>
          <a:xfrm rot="-1860000">
            <a:off x="6405562" y="3289300"/>
            <a:ext cx="2193925" cy="733425"/>
          </a:xfrm>
          <a:prstGeom prst="triangle">
            <a:avLst>
              <a:gd name="adj" fmla="val 50000"/>
            </a:avLst>
          </a:prstGeom>
          <a:solidFill>
            <a:srgbClr val="F68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8"/>
          <p:cNvSpPr/>
          <p:nvPr/>
        </p:nvSpPr>
        <p:spPr>
          <a:xfrm rot="2940000">
            <a:off x="4662487" y="4392612"/>
            <a:ext cx="1060450" cy="9144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lang="ru-RU" sz="44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Треугольники.</a:t>
            </a:r>
            <a:endParaRPr/>
          </a:p>
        </p:txBody>
      </p:sp>
      <p:grpSp>
        <p:nvGrpSpPr>
          <p:cNvPr id="173" name="Google Shape;173;p19"/>
          <p:cNvGrpSpPr/>
          <p:nvPr/>
        </p:nvGrpSpPr>
        <p:grpSpPr>
          <a:xfrm>
            <a:off x="1174750" y="1600200"/>
            <a:ext cx="6551612" cy="576262"/>
            <a:chOff x="703" y="1071"/>
            <a:chExt cx="4127" cy="363"/>
          </a:xfrm>
        </p:grpSpPr>
        <p:cxnSp>
          <p:nvCxnSpPr>
            <p:cNvPr id="174" name="Google Shape;174;p19"/>
            <p:cNvCxnSpPr/>
            <p:nvPr/>
          </p:nvCxnSpPr>
          <p:spPr>
            <a:xfrm>
              <a:off x="703" y="1071"/>
              <a:ext cx="41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5" name="Google Shape;175;p19"/>
            <p:cNvCxnSpPr/>
            <p:nvPr/>
          </p:nvCxnSpPr>
          <p:spPr>
            <a:xfrm>
              <a:off x="703" y="1071"/>
              <a:ext cx="0" cy="3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6" name="Google Shape;176;p19"/>
            <p:cNvCxnSpPr/>
            <p:nvPr/>
          </p:nvCxnSpPr>
          <p:spPr>
            <a:xfrm>
              <a:off x="4830" y="1071"/>
              <a:ext cx="0" cy="3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7" name="Google Shape;177;p19"/>
            <p:cNvCxnSpPr/>
            <p:nvPr/>
          </p:nvCxnSpPr>
          <p:spPr>
            <a:xfrm>
              <a:off x="2835" y="1071"/>
              <a:ext cx="0" cy="3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178" name="Google Shape;178;p19"/>
          <p:cNvGrpSpPr/>
          <p:nvPr/>
        </p:nvGrpSpPr>
        <p:grpSpPr>
          <a:xfrm>
            <a:off x="395287" y="2276475"/>
            <a:ext cx="8064500" cy="647700"/>
            <a:chOff x="249" y="1434"/>
            <a:chExt cx="5080" cy="408"/>
          </a:xfrm>
        </p:grpSpPr>
        <p:sp>
          <p:nvSpPr>
            <p:cNvPr id="179" name="Google Shape;179;p19" descr="Почтовая бумага"/>
            <p:cNvSpPr txBox="1"/>
            <p:nvPr/>
          </p:nvSpPr>
          <p:spPr>
            <a:xfrm>
              <a:off x="249" y="1434"/>
              <a:ext cx="1134" cy="40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6633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прямоугольный</a:t>
              </a:r>
              <a:endParaRPr/>
            </a:p>
          </p:txBody>
        </p:sp>
        <p:sp>
          <p:nvSpPr>
            <p:cNvPr id="180" name="Google Shape;180;p19" descr="Почтовая бумага"/>
            <p:cNvSpPr txBox="1"/>
            <p:nvPr/>
          </p:nvSpPr>
          <p:spPr>
            <a:xfrm>
              <a:off x="2245" y="1434"/>
              <a:ext cx="1179" cy="40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остроугольный</a:t>
              </a:r>
              <a:endParaRPr/>
            </a:p>
          </p:txBody>
        </p:sp>
        <p:sp>
          <p:nvSpPr>
            <p:cNvPr id="181" name="Google Shape;181;p19" descr="Почтовая бумага"/>
            <p:cNvSpPr txBox="1"/>
            <p:nvPr/>
          </p:nvSpPr>
          <p:spPr>
            <a:xfrm>
              <a:off x="4241" y="1434"/>
              <a:ext cx="1088" cy="40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тупоугольный</a:t>
              </a:r>
              <a:endParaRPr/>
            </a:p>
          </p:txBody>
        </p:sp>
      </p:grpSp>
      <p:grpSp>
        <p:nvGrpSpPr>
          <p:cNvPr id="182" name="Google Shape;182;p19"/>
          <p:cNvGrpSpPr/>
          <p:nvPr/>
        </p:nvGrpSpPr>
        <p:grpSpPr>
          <a:xfrm>
            <a:off x="1619250" y="3429000"/>
            <a:ext cx="5616575" cy="504825"/>
            <a:chOff x="1020" y="2160"/>
            <a:chExt cx="3538" cy="318"/>
          </a:xfrm>
        </p:grpSpPr>
        <p:sp>
          <p:nvSpPr>
            <p:cNvPr id="183" name="Google Shape;183;p19" descr="Почтовая бумага"/>
            <p:cNvSpPr txBox="1"/>
            <p:nvPr/>
          </p:nvSpPr>
          <p:spPr>
            <a:xfrm>
              <a:off x="1020" y="2160"/>
              <a:ext cx="1135" cy="31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6633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разносторонний</a:t>
              </a:r>
              <a:endParaRPr/>
            </a:p>
          </p:txBody>
        </p:sp>
        <p:sp>
          <p:nvSpPr>
            <p:cNvPr id="184" name="Google Shape;184;p19" descr="Почтовая бумага"/>
            <p:cNvSpPr txBox="1"/>
            <p:nvPr/>
          </p:nvSpPr>
          <p:spPr>
            <a:xfrm>
              <a:off x="2200" y="2160"/>
              <a:ext cx="1179" cy="31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равнобедренный</a:t>
              </a:r>
              <a:endParaRPr/>
            </a:p>
          </p:txBody>
        </p:sp>
        <p:sp>
          <p:nvSpPr>
            <p:cNvPr id="185" name="Google Shape;185;p19" descr="Почтовая бумага"/>
            <p:cNvSpPr txBox="1"/>
            <p:nvPr/>
          </p:nvSpPr>
          <p:spPr>
            <a:xfrm>
              <a:off x="3424" y="2160"/>
              <a:ext cx="1134" cy="31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равносторонний</a:t>
              </a: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>
            <a:off x="2268537" y="2924175"/>
            <a:ext cx="4175125" cy="576262"/>
            <a:chOff x="1429" y="1842"/>
            <a:chExt cx="2630" cy="363"/>
          </a:xfrm>
        </p:grpSpPr>
        <p:cxnSp>
          <p:nvCxnSpPr>
            <p:cNvPr id="187" name="Google Shape;187;p19"/>
            <p:cNvCxnSpPr/>
            <p:nvPr/>
          </p:nvCxnSpPr>
          <p:spPr>
            <a:xfrm flipH="1">
              <a:off x="1429" y="1842"/>
              <a:ext cx="1043" cy="31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88" name="Google Shape;188;p19"/>
            <p:cNvCxnSpPr/>
            <p:nvPr/>
          </p:nvCxnSpPr>
          <p:spPr>
            <a:xfrm>
              <a:off x="2835" y="1842"/>
              <a:ext cx="0" cy="3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3152" y="1842"/>
              <a:ext cx="907" cy="31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190" name="Google Shape;190;p19"/>
          <p:cNvGrpSpPr/>
          <p:nvPr/>
        </p:nvGrpSpPr>
        <p:grpSpPr>
          <a:xfrm>
            <a:off x="323850" y="4508500"/>
            <a:ext cx="2735262" cy="1225550"/>
            <a:chOff x="204" y="2840"/>
            <a:chExt cx="1723" cy="772"/>
          </a:xfrm>
        </p:grpSpPr>
        <p:sp>
          <p:nvSpPr>
            <p:cNvPr id="191" name="Google Shape;191;p19" descr="Почтовая бумага"/>
            <p:cNvSpPr txBox="1"/>
            <p:nvPr/>
          </p:nvSpPr>
          <p:spPr>
            <a:xfrm>
              <a:off x="204" y="2840"/>
              <a:ext cx="1179" cy="273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разносторонний</a:t>
              </a:r>
              <a:endParaRPr/>
            </a:p>
          </p:txBody>
        </p:sp>
        <p:sp>
          <p:nvSpPr>
            <p:cNvPr id="192" name="Google Shape;192;p19" descr="Почтовая бумага"/>
            <p:cNvSpPr txBox="1"/>
            <p:nvPr/>
          </p:nvSpPr>
          <p:spPr>
            <a:xfrm>
              <a:off x="657" y="3339"/>
              <a:ext cx="1270" cy="273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равнобедренный</a:t>
              </a:r>
              <a:endParaRPr/>
            </a:p>
          </p:txBody>
        </p:sp>
      </p:grpSp>
      <p:grpSp>
        <p:nvGrpSpPr>
          <p:cNvPr id="193" name="Google Shape;193;p19"/>
          <p:cNvGrpSpPr/>
          <p:nvPr/>
        </p:nvGrpSpPr>
        <p:grpSpPr>
          <a:xfrm>
            <a:off x="5724525" y="4508500"/>
            <a:ext cx="2735262" cy="1225550"/>
            <a:chOff x="3606" y="2840"/>
            <a:chExt cx="1723" cy="772"/>
          </a:xfrm>
        </p:grpSpPr>
        <p:sp>
          <p:nvSpPr>
            <p:cNvPr id="194" name="Google Shape;194;p19" descr="Почтовая бумага"/>
            <p:cNvSpPr txBox="1"/>
            <p:nvPr/>
          </p:nvSpPr>
          <p:spPr>
            <a:xfrm>
              <a:off x="4150" y="2840"/>
              <a:ext cx="1179" cy="273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разносторонний</a:t>
              </a:r>
              <a:endParaRPr/>
            </a:p>
          </p:txBody>
        </p:sp>
        <p:sp>
          <p:nvSpPr>
            <p:cNvPr id="195" name="Google Shape;195;p19" descr="Почтовая бумага"/>
            <p:cNvSpPr txBox="1"/>
            <p:nvPr/>
          </p:nvSpPr>
          <p:spPr>
            <a:xfrm>
              <a:off x="3606" y="3339"/>
              <a:ext cx="1225" cy="273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1800"/>
                <a:buFont typeface="Times New Roman"/>
                <a:buNone/>
              </a:pPr>
              <a:r>
                <a:rPr lang="ru-RU" sz="1800" b="0" i="0" u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равнобедренный</a:t>
              </a:r>
              <a:endParaRPr/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684212" y="2924175"/>
            <a:ext cx="719137" cy="2376487"/>
            <a:chOff x="431" y="1842"/>
            <a:chExt cx="453" cy="1497"/>
          </a:xfrm>
        </p:grpSpPr>
        <p:cxnSp>
          <p:nvCxnSpPr>
            <p:cNvPr id="197" name="Google Shape;197;p19"/>
            <p:cNvCxnSpPr/>
            <p:nvPr/>
          </p:nvCxnSpPr>
          <p:spPr>
            <a:xfrm>
              <a:off x="431" y="1842"/>
              <a:ext cx="0" cy="99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98" name="Google Shape;198;p19"/>
            <p:cNvCxnSpPr/>
            <p:nvPr/>
          </p:nvCxnSpPr>
          <p:spPr>
            <a:xfrm>
              <a:off x="884" y="1842"/>
              <a:ext cx="0" cy="99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9" name="Google Shape;199;p19"/>
            <p:cNvCxnSpPr/>
            <p:nvPr/>
          </p:nvCxnSpPr>
          <p:spPr>
            <a:xfrm>
              <a:off x="884" y="3113"/>
              <a:ext cx="0" cy="22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200" name="Google Shape;200;p19"/>
          <p:cNvGrpSpPr/>
          <p:nvPr/>
        </p:nvGrpSpPr>
        <p:grpSpPr>
          <a:xfrm>
            <a:off x="7451725" y="2924175"/>
            <a:ext cx="649287" cy="2376487"/>
            <a:chOff x="4694" y="1842"/>
            <a:chExt cx="409" cy="1497"/>
          </a:xfrm>
        </p:grpSpPr>
        <p:cxnSp>
          <p:nvCxnSpPr>
            <p:cNvPr id="201" name="Google Shape;201;p19"/>
            <p:cNvCxnSpPr/>
            <p:nvPr/>
          </p:nvCxnSpPr>
          <p:spPr>
            <a:xfrm>
              <a:off x="5103" y="1842"/>
              <a:ext cx="0" cy="99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02" name="Google Shape;202;p19"/>
            <p:cNvCxnSpPr/>
            <p:nvPr/>
          </p:nvCxnSpPr>
          <p:spPr>
            <a:xfrm>
              <a:off x="4694" y="1842"/>
              <a:ext cx="0" cy="99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3" name="Google Shape;203;p19"/>
            <p:cNvCxnSpPr/>
            <p:nvPr/>
          </p:nvCxnSpPr>
          <p:spPr>
            <a:xfrm>
              <a:off x="4694" y="3113"/>
              <a:ext cx="0" cy="22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204" name="Google Shape;204;p19"/>
          <p:cNvSpPr txBox="1"/>
          <p:nvPr/>
        </p:nvSpPr>
        <p:spPr>
          <a:xfrm>
            <a:off x="3059112" y="5949950"/>
            <a:ext cx="2952750" cy="7191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Выполнить практическую работу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 rot="-7980000">
            <a:off x="-558006" y="3278981"/>
            <a:ext cx="3205162" cy="1565275"/>
          </a:xfrm>
          <a:prstGeom prst="triangle">
            <a:avLst>
              <a:gd name="adj" fmla="val 7536"/>
            </a:avLst>
          </a:prstGeom>
          <a:solidFill>
            <a:srgbClr val="BFBFBF">
              <a:alpha val="41568"/>
            </a:srgbClr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1354138" y="5243511"/>
            <a:ext cx="360362" cy="358775"/>
          </a:xfrm>
          <a:prstGeom prst="rect">
            <a:avLst/>
          </a:prstGeom>
          <a:solidFill>
            <a:srgbClr val="32C31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0" y="4724400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С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323850" y="148431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2627312" y="465296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А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 rot="2760000">
            <a:off x="642937" y="2997200"/>
            <a:ext cx="2833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 и п о т е н у з а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1042987" y="4941887"/>
            <a:ext cx="14811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а т е т</a:t>
            </a:r>
            <a:endParaRPr dirty="0"/>
          </a:p>
        </p:txBody>
      </p:sp>
      <p:sp>
        <p:nvSpPr>
          <p:cNvPr id="216" name="Google Shape;216;p20"/>
          <p:cNvSpPr txBox="1"/>
          <p:nvPr/>
        </p:nvSpPr>
        <p:spPr>
          <a:xfrm rot="-5400000">
            <a:off x="-481012" y="3189287"/>
            <a:ext cx="14811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а т е т</a:t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3132137" y="1412875"/>
            <a:ext cx="500062" cy="42862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3708400" y="1268412"/>
            <a:ext cx="5435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АВС-прямоугольный</a:t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3419475" y="3141662"/>
            <a:ext cx="365125" cy="419100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2955925" y="2205037"/>
            <a:ext cx="61880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один из углов прямой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3779837" y="3068637"/>
            <a:ext cx="3024187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С=90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А&lt;90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3419475" y="3789362"/>
            <a:ext cx="365125" cy="419100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3419475" y="4365625"/>
            <a:ext cx="365125" cy="419100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ПРЯМОУГОЛЬНЫЙ ТРЕУГОЛЬНИК</a:t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Прямая соединительная линия 2"/>
          <p:cNvCxnSpPr>
            <a:stCxn id="209" idx="4"/>
            <a:endCxn id="211" idx="2"/>
          </p:cNvCxnSpPr>
          <p:nvPr/>
        </p:nvCxnSpPr>
        <p:spPr>
          <a:xfrm flipH="1">
            <a:off x="500063" y="2355807"/>
            <a:ext cx="23939" cy="3138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/>
          <p:nvPr/>
        </p:nvSpPr>
        <p:spPr>
          <a:xfrm>
            <a:off x="323850" y="2133600"/>
            <a:ext cx="3384550" cy="1800225"/>
          </a:xfrm>
          <a:prstGeom prst="triangle">
            <a:avLst>
              <a:gd name="adj" fmla="val 10804"/>
            </a:avLst>
          </a:prstGeom>
          <a:solidFill>
            <a:srgbClr val="BFBFBF">
              <a:alpha val="41568"/>
            </a:srgbClr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1547812" y="1412875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N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3708400" y="3860800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0" y="4005262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2411412" y="1052512"/>
            <a:ext cx="712946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ОСТРОУГОЛЬНЫЙ ТРЕУГОЛЬНИК</a:t>
            </a:r>
            <a:r>
              <a:rPr lang="ru-RU" sz="3200" b="0" i="1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:</a:t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4211637" y="1773237"/>
            <a:ext cx="500062" cy="42862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4932362" y="1628775"/>
            <a:ext cx="1714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MNP;</a:t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2000" y="3068637"/>
            <a:ext cx="365125" cy="420687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3563937" y="2205037"/>
            <a:ext cx="61880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все углы острые</a:t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5076825" y="2924175"/>
            <a:ext cx="3024187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N&lt;90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4716462" y="3644900"/>
            <a:ext cx="365125" cy="420687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4716462" y="4221162"/>
            <a:ext cx="365125" cy="420687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1"/>
          <p:cNvSpPr/>
          <p:nvPr/>
        </p:nvSpPr>
        <p:spPr>
          <a:xfrm rot="6040462">
            <a:off x="-233362" y="3333750"/>
            <a:ext cx="1114425" cy="1177925"/>
          </a:xfrm>
          <a:custGeom>
            <a:avLst/>
            <a:gdLst/>
            <a:ahLst/>
            <a:cxnLst/>
            <a:rect l="l" t="t" r="r" b="b"/>
            <a:pathLst>
              <a:path w="1114425" h="1177926" extrusionOk="0">
                <a:moveTo>
                  <a:pt x="6275" y="500825"/>
                </a:moveTo>
                <a:cubicBezTo>
                  <a:pt x="30200" y="333748"/>
                  <a:pt x="120867" y="185580"/>
                  <a:pt x="255223" y="93999"/>
                </a:cubicBezTo>
                <a:lnTo>
                  <a:pt x="557213" y="588963"/>
                </a:lnTo>
                <a:lnTo>
                  <a:pt x="6275" y="500825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1"/>
          <p:cNvSpPr/>
          <p:nvPr/>
        </p:nvSpPr>
        <p:spPr>
          <a:xfrm rot="13702472">
            <a:off x="178700" y="1800001"/>
            <a:ext cx="1060053" cy="765623"/>
          </a:xfrm>
          <a:custGeom>
            <a:avLst/>
            <a:gdLst/>
            <a:ahLst/>
            <a:cxnLst/>
            <a:rect l="l" t="t" r="r" b="b"/>
            <a:pathLst>
              <a:path w="1112837" h="1177925" extrusionOk="0">
                <a:moveTo>
                  <a:pt x="54079" y="842241"/>
                </a:moveTo>
                <a:cubicBezTo>
                  <a:pt x="-66185" y="574999"/>
                  <a:pt x="19631" y="254795"/>
                  <a:pt x="254555" y="94205"/>
                </a:cubicBezTo>
                <a:lnTo>
                  <a:pt x="556419" y="588963"/>
                </a:lnTo>
                <a:lnTo>
                  <a:pt x="54079" y="842241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1"/>
          <p:cNvSpPr/>
          <p:nvPr/>
        </p:nvSpPr>
        <p:spPr>
          <a:xfrm rot="20142140">
            <a:off x="2901049" y="3245746"/>
            <a:ext cx="1114425" cy="1177925"/>
          </a:xfrm>
          <a:custGeom>
            <a:avLst/>
            <a:gdLst/>
            <a:ahLst/>
            <a:cxnLst/>
            <a:rect l="l" t="t" r="r" b="b"/>
            <a:pathLst>
              <a:path w="1114425" h="1177925" extrusionOk="0">
                <a:moveTo>
                  <a:pt x="14472" y="455607"/>
                </a:moveTo>
                <a:cubicBezTo>
                  <a:pt x="50765" y="290585"/>
                  <a:pt x="152534" y="150076"/>
                  <a:pt x="293778" y="69978"/>
                </a:cubicBezTo>
                <a:lnTo>
                  <a:pt x="557213" y="588963"/>
                </a:lnTo>
                <a:lnTo>
                  <a:pt x="14472" y="455607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ОСТРОУГОЛЬНЫЙ ТРЕУГОЛЬНИК</a:t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/>
          <p:nvPr/>
        </p:nvSpPr>
        <p:spPr>
          <a:xfrm rot="-9300000">
            <a:off x="-385762" y="3460750"/>
            <a:ext cx="7688262" cy="1797050"/>
          </a:xfrm>
          <a:prstGeom prst="triangle">
            <a:avLst>
              <a:gd name="adj" fmla="val 10804"/>
            </a:avLst>
          </a:prstGeom>
          <a:solidFill>
            <a:srgbClr val="BFBFBF">
              <a:alpha val="41568"/>
            </a:srgbClr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5064734" y="6040000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 dirty="0" smtClean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А</a:t>
            </a:r>
            <a:endParaRPr dirty="0"/>
          </a:p>
        </p:txBody>
      </p:sp>
      <p:sp>
        <p:nvSpPr>
          <p:cNvPr id="253" name="Google Shape;253;p22"/>
          <p:cNvSpPr txBox="1"/>
          <p:nvPr/>
        </p:nvSpPr>
        <p:spPr>
          <a:xfrm>
            <a:off x="26987" y="1196975"/>
            <a:ext cx="10001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6300787" y="5157787"/>
            <a:ext cx="100012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С</a:t>
            </a:r>
            <a:endParaRPr/>
          </a:p>
        </p:txBody>
      </p:sp>
      <p:sp>
        <p:nvSpPr>
          <p:cNvPr id="255" name="Google Shape;255;p22"/>
          <p:cNvSpPr/>
          <p:nvPr/>
        </p:nvSpPr>
        <p:spPr>
          <a:xfrm rot="5400000">
            <a:off x="5404598" y="6046510"/>
            <a:ext cx="880666" cy="742314"/>
          </a:xfrm>
          <a:custGeom>
            <a:avLst/>
            <a:gdLst/>
            <a:ahLst/>
            <a:cxnLst/>
            <a:rect l="l" t="t" r="r" b="b"/>
            <a:pathLst>
              <a:path w="1114425" h="1177925" extrusionOk="0">
                <a:moveTo>
                  <a:pt x="383140" y="1148448"/>
                </a:moveTo>
                <a:cubicBezTo>
                  <a:pt x="177027" y="1076804"/>
                  <a:pt x="29003" y="885215"/>
                  <a:pt x="3778" y="657435"/>
                </a:cubicBezTo>
                <a:cubicBezTo>
                  <a:pt x="-20932" y="434306"/>
                  <a:pt x="76601" y="215752"/>
                  <a:pt x="255222" y="93997"/>
                </a:cubicBezTo>
                <a:lnTo>
                  <a:pt x="557213" y="588963"/>
                </a:lnTo>
                <a:lnTo>
                  <a:pt x="383140" y="1148448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2"/>
          <p:cNvSpPr/>
          <p:nvPr/>
        </p:nvSpPr>
        <p:spPr>
          <a:xfrm rot="10800000">
            <a:off x="-107950" y="1412875"/>
            <a:ext cx="1027112" cy="871537"/>
          </a:xfrm>
          <a:custGeom>
            <a:avLst/>
            <a:gdLst/>
            <a:ahLst/>
            <a:cxnLst/>
            <a:rect l="l" t="t" r="r" b="b"/>
            <a:pathLst>
              <a:path w="1027113" h="871538" extrusionOk="0">
                <a:moveTo>
                  <a:pt x="70292" y="215712"/>
                </a:moveTo>
                <a:cubicBezTo>
                  <a:pt x="119348" y="144565"/>
                  <a:pt x="191180" y="86683"/>
                  <a:pt x="277448" y="48786"/>
                </a:cubicBezTo>
                <a:lnTo>
                  <a:pt x="513557" y="435769"/>
                </a:lnTo>
                <a:lnTo>
                  <a:pt x="70292" y="215712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2"/>
          <p:cNvSpPr/>
          <p:nvPr/>
        </p:nvSpPr>
        <p:spPr>
          <a:xfrm rot="240000">
            <a:off x="6698863" y="4442595"/>
            <a:ext cx="1094849" cy="1529170"/>
          </a:xfrm>
          <a:custGeom>
            <a:avLst/>
            <a:gdLst/>
            <a:ahLst/>
            <a:cxnLst/>
            <a:rect l="l" t="t" r="r" b="b"/>
            <a:pathLst>
              <a:path w="1112837" h="1177925" extrusionOk="0">
                <a:moveTo>
                  <a:pt x="245" y="606430"/>
                </a:moveTo>
                <a:cubicBezTo>
                  <a:pt x="-2002" y="526274"/>
                  <a:pt x="11239" y="446476"/>
                  <a:pt x="39157" y="371927"/>
                </a:cubicBezTo>
                <a:lnTo>
                  <a:pt x="556419" y="588963"/>
                </a:lnTo>
                <a:lnTo>
                  <a:pt x="245" y="606430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2411412" y="1052512"/>
            <a:ext cx="712946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"/>
              <a:buNone/>
            </a:pPr>
            <a:r>
              <a:rPr lang="ru-RU" sz="3200" b="0" i="1" u="none">
                <a:solidFill>
                  <a:srgbClr val="C00000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ru-RU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ТУПОУГОЛЬНЫЙ ТРЕУГОЛЬНИК</a:t>
            </a:r>
            <a:r>
              <a:rPr lang="ru-RU" sz="3200" b="0" i="1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: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4211637" y="1773237"/>
            <a:ext cx="500062" cy="428625"/>
          </a:xfrm>
          <a:prstGeom prst="triangle">
            <a:avLst>
              <a:gd name="adj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4932362" y="1628775"/>
            <a:ext cx="1714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АВС;</a:t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6516687" y="3068637"/>
            <a:ext cx="365125" cy="420687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2843212" y="2205037"/>
            <a:ext cx="61880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"/>
              <a:buNone/>
            </a:pPr>
            <a:r>
              <a:rPr lang="ru-RU" sz="4400" b="0" i="0" u="none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один из углов тупой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6948487" y="2924175"/>
            <a:ext cx="3024187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А&gt;90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В&lt;90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"/>
              <a:buNone/>
            </a:pPr>
            <a:r>
              <a:rPr lang="ru-RU" sz="4000" b="0" i="0" u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С&lt;90</a:t>
            </a:r>
            <a:r>
              <a:rPr lang="ru-RU" sz="4000" b="0" i="0" u="none" baseline="300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0</a:t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6588125" y="3644900"/>
            <a:ext cx="365125" cy="420687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6516687" y="4221162"/>
            <a:ext cx="365125" cy="420687"/>
          </a:xfrm>
          <a:custGeom>
            <a:avLst/>
            <a:gdLst/>
            <a:ahLst/>
            <a:cxnLst/>
            <a:rect l="l" t="t" r="r" b="b"/>
            <a:pathLst>
              <a:path w="457200" h="440266" extrusionOk="0">
                <a:moveTo>
                  <a:pt x="270933" y="0"/>
                </a:moveTo>
                <a:lnTo>
                  <a:pt x="0" y="440266"/>
                </a:lnTo>
                <a:lnTo>
                  <a:pt x="457200" y="440266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1714500" y="214312"/>
            <a:ext cx="742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 Black"/>
              <a:buNone/>
            </a:pPr>
            <a:r>
              <a:rPr lang="ru-RU" sz="2800" b="0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ТУПОУГОЛЬНЫЙ ТРЕУГОЛЬНИК</a:t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8316912" y="609282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darken" extrusionOk="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w="120000" h="120000" fill="none" extrusionOk="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48F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825</Words>
  <Application>Microsoft Office PowerPoint</Application>
  <PresentationFormat>Экран (4:3)</PresentationFormat>
  <Paragraphs>266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Презентация PowerPoint</vt:lpstr>
      <vt:lpstr>Какая фигура в геометрии называется треугольником?</vt:lpstr>
      <vt:lpstr>Презентация PowerPoint</vt:lpstr>
      <vt:lpstr>Презентация PowerPoint</vt:lpstr>
      <vt:lpstr>Презентация PowerPoint</vt:lpstr>
      <vt:lpstr>Треугольники.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Начертите треугольники:</vt:lpstr>
      <vt:lpstr>Проверьте себя по образцу: </vt:lpstr>
      <vt:lpstr>Проверьте себя по образцу: </vt:lpstr>
      <vt:lpstr>«Царской дороги в математике нет».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Существует   ли   треугольник?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2022-10-13T10:54:07Z</dcterms:modified>
</cp:coreProperties>
</file>