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1E86-181D-4296-93DA-0E42C01024B6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9E57-74AE-44E0-B2DA-A26DCB460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1E86-181D-4296-93DA-0E42C01024B6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9E57-74AE-44E0-B2DA-A26DCB460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1E86-181D-4296-93DA-0E42C01024B6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9E57-74AE-44E0-B2DA-A26DCB460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1E86-181D-4296-93DA-0E42C01024B6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9E57-74AE-44E0-B2DA-A26DCB460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1E86-181D-4296-93DA-0E42C01024B6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9E57-74AE-44E0-B2DA-A26DCB460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1E86-181D-4296-93DA-0E42C01024B6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9E57-74AE-44E0-B2DA-A26DCB460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1E86-181D-4296-93DA-0E42C01024B6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9E57-74AE-44E0-B2DA-A26DCB460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1E86-181D-4296-93DA-0E42C01024B6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9E57-74AE-44E0-B2DA-A26DCB460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1E86-181D-4296-93DA-0E42C01024B6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9E57-74AE-44E0-B2DA-A26DCB460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1E86-181D-4296-93DA-0E42C01024B6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9E57-74AE-44E0-B2DA-A26DCB460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1E86-181D-4296-93DA-0E42C01024B6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D9E57-74AE-44E0-B2DA-A26DCB460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21E86-181D-4296-93DA-0E42C01024B6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D9E57-74AE-44E0-B2DA-A26DCB4607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</a:rPr>
              <a:t>Смежные и вертикальные углы</a:t>
            </a:r>
            <a:endParaRPr lang="ru-RU" sz="7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rgbClr val="FF0000"/>
                </a:solidFill>
              </a:rPr>
              <a:t>Смежные углы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1461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Два угла, у которых одна сторона общая, а две другие являются продолжениями одна другой называются смежными.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28728" y="5429264"/>
            <a:ext cx="6000792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071934" y="4429132"/>
            <a:ext cx="2071702" cy="100013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>
            <a:off x="4857752" y="5072074"/>
            <a:ext cx="214314" cy="642942"/>
          </a:xfrm>
          <a:prstGeom prst="arc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>
            <a:off x="4786314" y="5072074"/>
            <a:ext cx="214314" cy="642942"/>
          </a:xfrm>
          <a:prstGeom prst="arc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3212469" flipH="1">
            <a:off x="3786182" y="5214950"/>
            <a:ext cx="642942" cy="581028"/>
          </a:xfrm>
          <a:prstGeom prst="arc">
            <a:avLst>
              <a:gd name="adj1" fmla="val 16200000"/>
              <a:gd name="adj2" fmla="val 2333984"/>
            </a:avLst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143504" y="4857760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/>
              <a:t>1</a:t>
            </a:r>
            <a:endParaRPr lang="ru-RU" sz="36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643306" y="464344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/>
              <a:t>2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721100" y="5572125"/>
          <a:ext cx="4913313" cy="731838"/>
        </p:xfrm>
        <a:graphic>
          <a:graphicData uri="http://schemas.openxmlformats.org/presentationml/2006/ole">
            <p:oleObj spid="_x0000_s1026" name="Equation" r:id="rId3" imgW="119376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 animBg="1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  <a:noFill/>
          <a:ln w="28575">
            <a:noFill/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Теорема:  Сумма смежных углов равна 180</a:t>
            </a:r>
            <a:r>
              <a:rPr lang="ru-RU" sz="3600" b="1" i="1" dirty="0" smtClean="0">
                <a:solidFill>
                  <a:srgbClr val="FF0000"/>
                </a:solidFill>
                <a:sym typeface="Symbol"/>
              </a:rPr>
              <a:t></a:t>
            </a:r>
          </a:p>
          <a:p>
            <a:pPr algn="ctr">
              <a:buNone/>
            </a:pPr>
            <a:r>
              <a:rPr lang="ru-RU" sz="3600" b="1" i="1" dirty="0" smtClean="0">
                <a:sym typeface="Symbol"/>
              </a:rPr>
              <a:t>                            Дано:</a:t>
            </a:r>
            <a:r>
              <a:rPr lang="en-US" sz="3600" b="1" i="1" dirty="0" smtClean="0">
                <a:sym typeface="Symbol"/>
              </a:rPr>
              <a:t>&lt;1 </a:t>
            </a:r>
            <a:r>
              <a:rPr lang="ru-RU" sz="3600" b="1" i="1" dirty="0" smtClean="0">
                <a:sym typeface="Symbol"/>
              </a:rPr>
              <a:t>и</a:t>
            </a:r>
            <a:r>
              <a:rPr lang="en-US" sz="3600" b="1" i="1" dirty="0" smtClean="0">
                <a:sym typeface="Symbol"/>
              </a:rPr>
              <a:t>&lt;2</a:t>
            </a:r>
            <a:r>
              <a:rPr lang="ru-RU" sz="3600" b="1" i="1" dirty="0" smtClean="0">
                <a:sym typeface="Symbol"/>
              </a:rPr>
              <a:t>смежные</a:t>
            </a:r>
          </a:p>
          <a:p>
            <a:pPr algn="ctr">
              <a:buNone/>
            </a:pPr>
            <a:r>
              <a:rPr lang="ru-RU" sz="3600" b="1" i="1" dirty="0" smtClean="0">
                <a:sym typeface="Symbol"/>
              </a:rPr>
              <a:t>                            Доказать:</a:t>
            </a:r>
            <a:r>
              <a:rPr lang="en-US" sz="3600" b="1" i="1" dirty="0" smtClean="0">
                <a:sym typeface="Symbol"/>
              </a:rPr>
              <a:t>&lt;1+&lt;2=180</a:t>
            </a:r>
          </a:p>
          <a:p>
            <a:pPr algn="ctr">
              <a:buNone/>
            </a:pPr>
            <a:r>
              <a:rPr lang="ru-RU" sz="3600" b="1" i="1" dirty="0" smtClean="0">
                <a:sym typeface="Symbol"/>
              </a:rPr>
              <a:t>                    Доказательство:</a:t>
            </a:r>
          </a:p>
          <a:p>
            <a:pPr algn="ctr">
              <a:buNone/>
            </a:pPr>
            <a:r>
              <a:rPr lang="ru-RU" sz="3600" b="1" i="1" dirty="0" smtClean="0">
                <a:sym typeface="Symbol"/>
              </a:rPr>
              <a:t>Обозначим углы </a:t>
            </a:r>
            <a:r>
              <a:rPr lang="en-US" sz="3600" b="1" i="1" dirty="0" smtClean="0">
                <a:sym typeface="Symbol"/>
              </a:rPr>
              <a:t>&lt;</a:t>
            </a:r>
            <a:r>
              <a:rPr lang="ru-RU" sz="3600" b="1" i="1" dirty="0" smtClean="0">
                <a:sym typeface="Symbol"/>
              </a:rPr>
              <a:t>АОВ и </a:t>
            </a:r>
            <a:r>
              <a:rPr lang="en-US" sz="3600" b="1" i="1" dirty="0" smtClean="0">
                <a:sym typeface="Symbol"/>
              </a:rPr>
              <a:t>&lt;</a:t>
            </a:r>
            <a:r>
              <a:rPr lang="ru-RU" sz="3600" b="1" i="1" dirty="0" smtClean="0">
                <a:sym typeface="Symbol"/>
              </a:rPr>
              <a:t>ВОС.</a:t>
            </a:r>
          </a:p>
          <a:p>
            <a:pPr algn="ctr">
              <a:buNone/>
            </a:pPr>
            <a:r>
              <a:rPr lang="ru-RU" sz="3600" b="1" i="1" dirty="0" smtClean="0">
                <a:sym typeface="Symbol"/>
              </a:rPr>
              <a:t>Вместе они образуют </a:t>
            </a:r>
            <a:r>
              <a:rPr lang="en-US" sz="3600" b="1" i="1" dirty="0" smtClean="0">
                <a:sym typeface="Symbol"/>
              </a:rPr>
              <a:t>&lt;</a:t>
            </a:r>
            <a:r>
              <a:rPr lang="ru-RU" sz="3600" b="1" i="1" dirty="0" smtClean="0">
                <a:sym typeface="Symbol"/>
              </a:rPr>
              <a:t>АОС=180</a:t>
            </a:r>
          </a:p>
          <a:p>
            <a:pPr algn="ctr">
              <a:buNone/>
            </a:pPr>
            <a:r>
              <a:rPr lang="ru-RU" sz="3600" b="1" i="1" dirty="0" smtClean="0">
                <a:sym typeface="Symbol"/>
              </a:rPr>
              <a:t>Значит </a:t>
            </a:r>
            <a:r>
              <a:rPr lang="en-US" sz="3600" b="1" i="1" dirty="0" smtClean="0">
                <a:sym typeface="Symbol"/>
              </a:rPr>
              <a:t>&lt;1+&lt;2=180</a:t>
            </a:r>
          </a:p>
          <a:p>
            <a:pPr algn="ctr">
              <a:buNone/>
            </a:pPr>
            <a:r>
              <a:rPr lang="ru-RU" sz="3600" b="1" i="1" dirty="0" smtClean="0">
                <a:sym typeface="Symbol"/>
              </a:rPr>
              <a:t>Вывод: Сумма смежных углов равна 180</a:t>
            </a:r>
            <a:endParaRPr lang="en-US" sz="3600" b="1" i="1" dirty="0" smtClean="0">
              <a:sym typeface="Symbol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00034" y="2714620"/>
            <a:ext cx="2857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1785918" y="1643050"/>
            <a:ext cx="1071570" cy="10715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28728" y="2000240"/>
            <a:ext cx="44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1</a:t>
            </a:r>
            <a:endParaRPr lang="ru-RU" sz="40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357422" y="207167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5720" y="2578238"/>
            <a:ext cx="44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А</a:t>
            </a:r>
            <a:endParaRPr lang="ru-RU" sz="40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581128" y="2578238"/>
            <a:ext cx="44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О</a:t>
            </a:r>
            <a:endParaRPr lang="ru-RU" sz="40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56078" y="2578238"/>
            <a:ext cx="44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С</a:t>
            </a:r>
            <a:endParaRPr lang="ru-RU" sz="40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413136" y="1071546"/>
            <a:ext cx="44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В</a:t>
            </a:r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Вертикальные углы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25431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Два угла называются вертикальные, если стороны одного угла являются продолжениями сторон другого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85918" y="3643314"/>
            <a:ext cx="4643470" cy="16430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071670" y="3643314"/>
            <a:ext cx="4357718" cy="16430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 rot="2037835">
            <a:off x="4340082" y="4222461"/>
            <a:ext cx="402909" cy="571504"/>
          </a:xfrm>
          <a:prstGeom prst="arc">
            <a:avLst>
              <a:gd name="adj1" fmla="val 15905464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rot="13174672">
            <a:off x="3604584" y="4063351"/>
            <a:ext cx="402909" cy="571504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00364" y="4071942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29190" y="414338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/>
              <a:t>2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778125" y="5427663"/>
          <a:ext cx="5257800" cy="1430337"/>
        </p:xfrm>
        <a:graphic>
          <a:graphicData uri="http://schemas.openxmlformats.org/presentationml/2006/ole">
            <p:oleObj spid="_x0000_s2050" name="Equation" r:id="rId3" imgW="1587240" imgH="431640" progId="Equation.DSMT4">
              <p:embed/>
            </p:oleObj>
          </a:graphicData>
        </a:graphic>
      </p:graphicFrame>
      <p:grpSp>
        <p:nvGrpSpPr>
          <p:cNvPr id="17" name="Группа 16"/>
          <p:cNvGrpSpPr/>
          <p:nvPr/>
        </p:nvGrpSpPr>
        <p:grpSpPr>
          <a:xfrm>
            <a:off x="3580995" y="4107132"/>
            <a:ext cx="1389251" cy="1265618"/>
            <a:chOff x="3580995" y="4107132"/>
            <a:chExt cx="1389251" cy="1265618"/>
          </a:xfrm>
        </p:grpSpPr>
        <p:sp>
          <p:nvSpPr>
            <p:cNvPr id="14" name="Дуга 13"/>
            <p:cNvSpPr/>
            <p:nvPr/>
          </p:nvSpPr>
          <p:spPr>
            <a:xfrm rot="2631704" flipH="1">
              <a:off x="3580995" y="4107132"/>
              <a:ext cx="1389251" cy="1265618"/>
            </a:xfrm>
            <a:prstGeom prst="arc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Дуга 14"/>
            <p:cNvSpPr/>
            <p:nvPr/>
          </p:nvSpPr>
          <p:spPr>
            <a:xfrm rot="2631704" flipH="1">
              <a:off x="3797376" y="4177714"/>
              <a:ext cx="857570" cy="859576"/>
            </a:xfrm>
            <a:prstGeom prst="arc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 flipV="1">
            <a:off x="3571868" y="3500438"/>
            <a:ext cx="1389251" cy="1265618"/>
            <a:chOff x="3580995" y="4107132"/>
            <a:chExt cx="1389251" cy="1265618"/>
          </a:xfrm>
        </p:grpSpPr>
        <p:sp>
          <p:nvSpPr>
            <p:cNvPr id="19" name="Дуга 18"/>
            <p:cNvSpPr/>
            <p:nvPr/>
          </p:nvSpPr>
          <p:spPr>
            <a:xfrm rot="2631704" flipH="1">
              <a:off x="3580995" y="4107132"/>
              <a:ext cx="1389251" cy="1265618"/>
            </a:xfrm>
            <a:prstGeom prst="arc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Дуга 19"/>
            <p:cNvSpPr/>
            <p:nvPr/>
          </p:nvSpPr>
          <p:spPr>
            <a:xfrm rot="2631704" flipH="1">
              <a:off x="3797376" y="4177714"/>
              <a:ext cx="857570" cy="859576"/>
            </a:xfrm>
            <a:prstGeom prst="arc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127648" y="342900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/>
              <a:t>3</a:t>
            </a:r>
            <a:endParaRPr lang="ru-RU" sz="4000" b="1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4199086" y="4643446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/>
              <a:t>4</a:t>
            </a:r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/>
      <p:bldP spid="12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Теорема: Вертикальные углы равны</a:t>
            </a:r>
          </a:p>
          <a:p>
            <a:pPr algn="ctr">
              <a:buNone/>
            </a:pPr>
            <a:r>
              <a:rPr lang="ru-RU" sz="4000" b="1" i="1" dirty="0" smtClean="0"/>
              <a:t>               Дано:</a:t>
            </a:r>
            <a:r>
              <a:rPr lang="en-US" sz="4000" b="1" i="1" dirty="0" smtClean="0"/>
              <a:t>&lt;</a:t>
            </a:r>
            <a:r>
              <a:rPr lang="ru-RU" sz="4000" b="1" i="1" dirty="0" smtClean="0"/>
              <a:t>1 и</a:t>
            </a:r>
            <a:r>
              <a:rPr lang="en-US" sz="4000" b="1" i="1" dirty="0" smtClean="0"/>
              <a:t>&lt;</a:t>
            </a:r>
            <a:r>
              <a:rPr lang="ru-RU" sz="4000" b="1" i="1" dirty="0" smtClean="0"/>
              <a:t>2 вертикальные.</a:t>
            </a:r>
          </a:p>
          <a:p>
            <a:pPr algn="ctr">
              <a:buNone/>
            </a:pPr>
            <a:r>
              <a:rPr lang="ru-RU" sz="4000" b="1" i="1" dirty="0" smtClean="0"/>
              <a:t>                                Доказать:</a:t>
            </a:r>
            <a:r>
              <a:rPr lang="en-US" sz="4000" b="1" i="1" dirty="0" smtClean="0"/>
              <a:t>&lt;1=&lt;2</a:t>
            </a:r>
          </a:p>
          <a:p>
            <a:pPr algn="ctr">
              <a:buNone/>
            </a:pPr>
            <a:r>
              <a:rPr lang="ru-RU" sz="4000" b="1" i="1" dirty="0" smtClean="0"/>
              <a:t>                              Доказательство:</a:t>
            </a:r>
          </a:p>
          <a:p>
            <a:pPr algn="ctr">
              <a:buNone/>
            </a:pPr>
            <a:r>
              <a:rPr lang="en-US" sz="4000" b="1" i="1" dirty="0" smtClean="0"/>
              <a:t>                                &lt;1+&lt;3=180</a:t>
            </a:r>
            <a:r>
              <a:rPr lang="en-US" sz="4000" b="1" i="1" dirty="0" smtClean="0">
                <a:sym typeface="Symbol"/>
              </a:rPr>
              <a:t>(</a:t>
            </a:r>
            <a:r>
              <a:rPr lang="ru-RU" sz="4000" b="1" i="1" dirty="0" err="1" smtClean="0">
                <a:sym typeface="Symbol"/>
              </a:rPr>
              <a:t>смежн</a:t>
            </a:r>
            <a:r>
              <a:rPr lang="ru-RU" sz="4000" b="1" i="1" dirty="0" smtClean="0">
                <a:sym typeface="Symbol"/>
              </a:rPr>
              <a:t>)</a:t>
            </a:r>
            <a:endParaRPr lang="en-US" sz="4000" b="1" i="1" dirty="0" smtClean="0">
              <a:sym typeface="Symbol"/>
            </a:endParaRPr>
          </a:p>
          <a:p>
            <a:pPr algn="ctr">
              <a:buNone/>
            </a:pPr>
            <a:r>
              <a:rPr lang="en-US" sz="4000" b="1" i="1" dirty="0" smtClean="0">
                <a:sym typeface="Symbol"/>
              </a:rPr>
              <a:t>                                &lt;2+&lt;3=180</a:t>
            </a:r>
            <a:r>
              <a:rPr lang="ru-RU" sz="4000" b="1" i="1" dirty="0" smtClean="0">
                <a:sym typeface="Symbol"/>
              </a:rPr>
              <a:t>(</a:t>
            </a:r>
            <a:r>
              <a:rPr lang="ru-RU" sz="4000" b="1" i="1" dirty="0" err="1" smtClean="0">
                <a:sym typeface="Symbol"/>
              </a:rPr>
              <a:t>смежн</a:t>
            </a:r>
            <a:r>
              <a:rPr lang="ru-RU" sz="4000" b="1" i="1" dirty="0" smtClean="0">
                <a:sym typeface="Symbol"/>
              </a:rPr>
              <a:t>)</a:t>
            </a:r>
          </a:p>
          <a:p>
            <a:pPr algn="ctr">
              <a:buNone/>
            </a:pPr>
            <a:r>
              <a:rPr lang="ru-RU" sz="4000" b="1" i="1" dirty="0" smtClean="0">
                <a:sym typeface="Symbol"/>
              </a:rPr>
              <a:t>Значит </a:t>
            </a:r>
            <a:r>
              <a:rPr lang="en-US" sz="4000" b="1" i="1" dirty="0" smtClean="0">
                <a:sym typeface="Symbol"/>
              </a:rPr>
              <a:t>&lt;1=&lt;2</a:t>
            </a:r>
          </a:p>
          <a:p>
            <a:pPr algn="ctr">
              <a:buNone/>
            </a:pPr>
            <a:r>
              <a:rPr lang="ru-RU" sz="4000" b="1" i="1" dirty="0" smtClean="0">
                <a:sym typeface="Symbol"/>
              </a:rPr>
              <a:t>Вывод: Вертикальные углы равны</a:t>
            </a:r>
            <a:endParaRPr lang="en-US" sz="4000" b="1" i="1" dirty="0" smtClean="0">
              <a:sym typeface="Symbol"/>
            </a:endParaRPr>
          </a:p>
          <a:p>
            <a:pPr algn="ctr">
              <a:buNone/>
            </a:pPr>
            <a:endParaRPr lang="ru-RU" sz="4000" b="1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857224" y="2714620"/>
            <a:ext cx="2928958" cy="19288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71472" y="3000372"/>
            <a:ext cx="3643338" cy="14287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85852" y="342900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86050" y="3286124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/>
              <a:t>2</a:t>
            </a:r>
            <a:endParaRPr lang="ru-RU" sz="40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143108" y="2857496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/>
              <a:t>3</a:t>
            </a:r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9"/>
            <a:ext cx="8229600" cy="4357717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Две пересекающиеся прямые называются перпендикулярными, если они образуют четыре прямых угла.</a:t>
            </a:r>
          </a:p>
          <a:p>
            <a:pPr algn="ctr">
              <a:buNone/>
            </a:pPr>
            <a:r>
              <a:rPr lang="ru-RU" sz="4400" dirty="0" err="1" smtClean="0">
                <a:sym typeface="Symbol"/>
              </a:rPr>
              <a:t>ав</a:t>
            </a:r>
            <a:endParaRPr lang="ru-RU" sz="4400" dirty="0" smtClean="0">
              <a:sym typeface="Symbol"/>
            </a:endParaRPr>
          </a:p>
          <a:p>
            <a:pPr algn="ctr">
              <a:buNone/>
            </a:pPr>
            <a:endParaRPr lang="ru-RU" sz="4000" b="1" i="1" dirty="0">
              <a:solidFill>
                <a:srgbClr val="FF0000"/>
              </a:solidFill>
              <a:sym typeface="Symbol"/>
            </a:endParaRPr>
          </a:p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  <a:sym typeface="Symbol"/>
              </a:rPr>
              <a:t>          Две прямые перпендикулярные третьей </a:t>
            </a:r>
            <a:r>
              <a:rPr lang="ru-RU" sz="4000" b="1" i="1" dirty="0" smtClean="0">
                <a:solidFill>
                  <a:srgbClr val="FF0000"/>
                </a:solidFill>
                <a:sym typeface="Symbol"/>
              </a:rPr>
              <a:t>параллельны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464315" y="3250405"/>
            <a:ext cx="221457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42910" y="3214686"/>
            <a:ext cx="20002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571604" y="3000372"/>
            <a:ext cx="21431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71736" y="2928934"/>
            <a:ext cx="4555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</a:rPr>
              <a:t>а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1604" y="1928802"/>
            <a:ext cx="437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002060"/>
                </a:solidFill>
              </a:rPr>
              <a:t>в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42910" y="5643578"/>
            <a:ext cx="307183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714348" y="5572140"/>
            <a:ext cx="15716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1714480" y="5572140"/>
            <a:ext cx="15716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500166" y="5500702"/>
            <a:ext cx="142876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00298" y="5500702"/>
            <a:ext cx="21431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500298" y="4429132"/>
            <a:ext cx="4555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</a:rPr>
              <a:t>а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2976" y="4500570"/>
            <a:ext cx="437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002060"/>
                </a:solidFill>
              </a:rPr>
              <a:t>в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57554" y="5072074"/>
            <a:ext cx="3962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</a:rPr>
              <a:t>с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357563" y="4500563"/>
          <a:ext cx="5343525" cy="673100"/>
        </p:xfrm>
        <a:graphic>
          <a:graphicData uri="http://schemas.openxmlformats.org/presentationml/2006/ole">
            <p:oleObj spid="_x0000_s3074" name="Equation" r:id="rId3" imgW="16128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7" grpId="0" animBg="1"/>
      <p:bldP spid="18" grpId="0" animBg="1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Решение задач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300" b="1" i="1" dirty="0" smtClean="0">
                <a:solidFill>
                  <a:srgbClr val="002060"/>
                </a:solidFill>
              </a:rPr>
              <a:t>1) Один из смежных углов равен 30</a:t>
            </a:r>
            <a:r>
              <a:rPr lang="ru-RU" sz="3300" b="1" i="1" dirty="0" smtClean="0">
                <a:solidFill>
                  <a:srgbClr val="002060"/>
                </a:solidFill>
                <a:sym typeface="Symbol"/>
              </a:rPr>
              <a:t>. Чему равен другой угол?</a:t>
            </a:r>
          </a:p>
          <a:p>
            <a:pPr>
              <a:buNone/>
            </a:pPr>
            <a:r>
              <a:rPr lang="ru-RU" sz="3300" b="1" i="1" dirty="0" smtClean="0">
                <a:solidFill>
                  <a:srgbClr val="002060"/>
                </a:solidFill>
                <a:sym typeface="Symbol"/>
              </a:rPr>
              <a:t>2)Разность смежных углов равна 30. Чему равны эти углы?</a:t>
            </a:r>
          </a:p>
          <a:p>
            <a:pPr>
              <a:buNone/>
            </a:pPr>
            <a:r>
              <a:rPr lang="ru-RU" sz="3300" b="1" i="1" dirty="0" smtClean="0">
                <a:solidFill>
                  <a:srgbClr val="002060"/>
                </a:solidFill>
                <a:sym typeface="Symbol"/>
              </a:rPr>
              <a:t>3)Один из смежных углов в 2 раза больше . Найдите эти углы</a:t>
            </a:r>
          </a:p>
          <a:p>
            <a:pPr>
              <a:buNone/>
            </a:pPr>
            <a:r>
              <a:rPr lang="ru-RU" sz="3300" b="1" i="1" dirty="0" smtClean="0">
                <a:solidFill>
                  <a:srgbClr val="002060"/>
                </a:solidFill>
                <a:sym typeface="Symbol"/>
              </a:rPr>
              <a:t>4)Один из смежных углов на 30больше. Найдите эти углы.</a:t>
            </a:r>
          </a:p>
          <a:p>
            <a:pPr>
              <a:buNone/>
            </a:pPr>
            <a:r>
              <a:rPr lang="ru-RU" sz="3300" b="1" i="1" dirty="0" smtClean="0">
                <a:solidFill>
                  <a:srgbClr val="002060"/>
                </a:solidFill>
                <a:sym typeface="Symbol"/>
              </a:rPr>
              <a:t>5) Смежные углы относятся как 1:3. Найдите эти углы.</a:t>
            </a:r>
          </a:p>
          <a:p>
            <a:pPr>
              <a:buNone/>
            </a:pPr>
            <a:r>
              <a:rPr lang="ru-RU" sz="3300" b="1" i="1" dirty="0" smtClean="0">
                <a:solidFill>
                  <a:srgbClr val="002060"/>
                </a:solidFill>
                <a:sym typeface="Symbol"/>
              </a:rPr>
              <a:t>6) Один из вертикальных углов 130. Найдите остальные три угла.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270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Тема Office</vt:lpstr>
      <vt:lpstr>Equation</vt:lpstr>
      <vt:lpstr>MathType 6.0 Equation</vt:lpstr>
      <vt:lpstr>Смежные и вертикальные углы</vt:lpstr>
      <vt:lpstr>Смежные углы</vt:lpstr>
      <vt:lpstr>Слайд 3</vt:lpstr>
      <vt:lpstr>Вертикальные углы</vt:lpstr>
      <vt:lpstr>Слайд 5</vt:lpstr>
      <vt:lpstr>Слайд 6</vt:lpstr>
      <vt:lpstr>Решение задач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Смежные и вертикальные углы</dc:title>
  <dc:creator>Марина</dc:creator>
  <cp:lastModifiedBy>Марина</cp:lastModifiedBy>
  <cp:revision>18</cp:revision>
  <dcterms:created xsi:type="dcterms:W3CDTF">2014-09-19T13:49:02Z</dcterms:created>
  <dcterms:modified xsi:type="dcterms:W3CDTF">2014-09-23T15:17:31Z</dcterms:modified>
</cp:coreProperties>
</file>