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1" r:id="rId2"/>
    <p:sldId id="289" r:id="rId3"/>
    <p:sldId id="281" r:id="rId4"/>
    <p:sldId id="282" r:id="rId5"/>
    <p:sldId id="283" r:id="rId6"/>
    <p:sldId id="288" r:id="rId7"/>
    <p:sldId id="259" r:id="rId8"/>
    <p:sldId id="291" r:id="rId9"/>
    <p:sldId id="286" r:id="rId10"/>
    <p:sldId id="285" r:id="rId11"/>
    <p:sldId id="287" r:id="rId12"/>
    <p:sldId id="29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image" Target="../media/image34.wmf"/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12" Type="http://schemas.openxmlformats.org/officeDocument/2006/relationships/image" Target="../media/image33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11" Type="http://schemas.openxmlformats.org/officeDocument/2006/relationships/image" Target="../media/image32.wmf"/><Relationship Id="rId5" Type="http://schemas.openxmlformats.org/officeDocument/2006/relationships/image" Target="../media/image26.wmf"/><Relationship Id="rId10" Type="http://schemas.openxmlformats.org/officeDocument/2006/relationships/image" Target="../media/image31.wmf"/><Relationship Id="rId4" Type="http://schemas.openxmlformats.org/officeDocument/2006/relationships/image" Target="../media/image25.wmf"/><Relationship Id="rId9" Type="http://schemas.openxmlformats.org/officeDocument/2006/relationships/image" Target="../media/image30.wmf"/><Relationship Id="rId14" Type="http://schemas.openxmlformats.org/officeDocument/2006/relationships/image" Target="../media/image3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B36A04-A049-4B4D-AD1C-E93FAD3D106A}" type="datetimeFigureOut">
              <a:rPr lang="ru-RU" smtClean="0"/>
              <a:pPr/>
              <a:t>27.09.2017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85677E-61E4-49C7-8520-BF56A4C8FBA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810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677E-61E4-49C7-8520-BF56A4C8FBA4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677E-61E4-49C7-8520-BF56A4C8FBA4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677E-61E4-49C7-8520-BF56A4C8FBA4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677E-61E4-49C7-8520-BF56A4C8FBA4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677E-61E4-49C7-8520-BF56A4C8FBA4}" type="slidenum">
              <a:rPr lang="ru-RU" smtClean="0"/>
              <a:pPr/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677E-61E4-49C7-8520-BF56A4C8FBA4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677E-61E4-49C7-8520-BF56A4C8FBA4}" type="slidenum">
              <a:rPr lang="ru-RU" smtClean="0"/>
              <a:pPr/>
              <a:t>9</a:t>
            </a:fld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№86, А. Г. Мордкович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677E-61E4-49C7-8520-BF56A4C8FBA4}" type="slidenum">
              <a:rPr lang="ru-RU" smtClean="0"/>
              <a:pPr/>
              <a:t>10</a:t>
            </a:fld>
            <a:endParaRPr lang="ru-R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85677E-61E4-49C7-8520-BF56A4C8FBA4}" type="slidenum">
              <a:rPr lang="ru-RU" smtClean="0"/>
              <a:pPr/>
              <a:t>11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2D1F-98A3-4DF7-A9C3-999314DF5328}" type="datetime1">
              <a:rPr lang="ru-RU" smtClean="0"/>
              <a:pPr/>
              <a:t>27.09.2017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Кравченко Г. М.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7DCEA-E9A1-468A-98A2-7F0657EEAB5C}" type="datetime1">
              <a:rPr lang="ru-RU" smtClean="0"/>
              <a:pPr/>
              <a:t>27.09.2017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Кравченко Г. М.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EE43C-57B8-4075-83EE-F61DE441D8B6}" type="datetime1">
              <a:rPr lang="ru-RU" smtClean="0"/>
              <a:pPr/>
              <a:t>27.09.2017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Кравченко Г. М.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68869-5E6D-4623-855A-F36E69CFBCCD}" type="datetime1">
              <a:rPr lang="ru-RU" smtClean="0"/>
              <a:pPr/>
              <a:t>27.09.2017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Кравченко Г. М.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A5D17-A38F-45C9-9389-539C7EFB9979}" type="datetime1">
              <a:rPr lang="ru-RU" smtClean="0"/>
              <a:pPr/>
              <a:t>27.09.2017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Кравченко Г. М.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6579-4B5E-4B81-8714-F431EFEB9E8B}" type="datetime1">
              <a:rPr lang="ru-RU" smtClean="0"/>
              <a:pPr/>
              <a:t>27.09.2017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Кравченко Г. М.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D2DC-FB07-4AE8-A2D1-F1D50D2CF2B2}" type="datetime1">
              <a:rPr lang="ru-RU" smtClean="0"/>
              <a:pPr/>
              <a:t>27.09.2017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Кравченко Г. М.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64BA-5A2E-4B0B-B347-C139A8682878}" type="datetime1">
              <a:rPr lang="ru-RU" smtClean="0"/>
              <a:pPr/>
              <a:t>27.09.2017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Кравченко Г. М.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C28DC-AC4D-4147-8871-7100CAA1E776}" type="datetime1">
              <a:rPr lang="ru-RU" smtClean="0"/>
              <a:pPr/>
              <a:t>27.09.2017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Кравченко Г. М.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3537B-1DC6-4B88-8E80-0C2D3DBA6EA5}" type="datetime1">
              <a:rPr lang="ru-RU" smtClean="0"/>
              <a:pPr/>
              <a:t>27.09.2017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Кравченко Г. М.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034A7-DE43-41CD-9925-A7F67312227F}" type="datetime1">
              <a:rPr lang="ru-RU" smtClean="0"/>
              <a:pPr/>
              <a:t>27.09.2017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Кравченко Г. М.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43DB7-A79D-4F06-B7FD-F510B3B325EB}" type="datetime1">
              <a:rPr lang="ru-RU" smtClean="0"/>
              <a:pPr/>
              <a:t>27.09.2017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dirty="0" smtClean="0"/>
              <a:t>Кравченко Г. М.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F1DF7-BE69-44FF-B272-DDF4C76768C6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image" Target="../media/image26.wmf"/><Relationship Id="rId18" Type="http://schemas.openxmlformats.org/officeDocument/2006/relationships/oleObject" Target="../embeddings/oleObject25.bin"/><Relationship Id="rId26" Type="http://schemas.openxmlformats.org/officeDocument/2006/relationships/oleObject" Target="../embeddings/oleObject29.bin"/><Relationship Id="rId3" Type="http://schemas.openxmlformats.org/officeDocument/2006/relationships/notesSlide" Target="../notesSlides/notesSlide8.xml"/><Relationship Id="rId21" Type="http://schemas.openxmlformats.org/officeDocument/2006/relationships/image" Target="../media/image30.wmf"/><Relationship Id="rId7" Type="http://schemas.openxmlformats.org/officeDocument/2006/relationships/image" Target="../media/image23.wmf"/><Relationship Id="rId12" Type="http://schemas.openxmlformats.org/officeDocument/2006/relationships/oleObject" Target="../embeddings/oleObject22.bin"/><Relationship Id="rId17" Type="http://schemas.openxmlformats.org/officeDocument/2006/relationships/image" Target="../media/image28.wmf"/><Relationship Id="rId25" Type="http://schemas.openxmlformats.org/officeDocument/2006/relationships/image" Target="../media/image32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4.bin"/><Relationship Id="rId20" Type="http://schemas.openxmlformats.org/officeDocument/2006/relationships/oleObject" Target="../embeddings/oleObject26.bin"/><Relationship Id="rId29" Type="http://schemas.openxmlformats.org/officeDocument/2006/relationships/image" Target="../media/image34.wmf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25.wmf"/><Relationship Id="rId24" Type="http://schemas.openxmlformats.org/officeDocument/2006/relationships/oleObject" Target="../embeddings/oleObject28.bin"/><Relationship Id="rId5" Type="http://schemas.openxmlformats.org/officeDocument/2006/relationships/image" Target="../media/image22.wmf"/><Relationship Id="rId15" Type="http://schemas.openxmlformats.org/officeDocument/2006/relationships/image" Target="../media/image27.wmf"/><Relationship Id="rId23" Type="http://schemas.openxmlformats.org/officeDocument/2006/relationships/image" Target="../media/image31.wmf"/><Relationship Id="rId28" Type="http://schemas.openxmlformats.org/officeDocument/2006/relationships/oleObject" Target="../embeddings/oleObject30.bin"/><Relationship Id="rId10" Type="http://schemas.openxmlformats.org/officeDocument/2006/relationships/oleObject" Target="../embeddings/oleObject21.bin"/><Relationship Id="rId19" Type="http://schemas.openxmlformats.org/officeDocument/2006/relationships/image" Target="../media/image29.wmf"/><Relationship Id="rId31" Type="http://schemas.openxmlformats.org/officeDocument/2006/relationships/image" Target="../media/image35.wmf"/><Relationship Id="rId4" Type="http://schemas.openxmlformats.org/officeDocument/2006/relationships/oleObject" Target="../embeddings/oleObject18.bin"/><Relationship Id="rId9" Type="http://schemas.openxmlformats.org/officeDocument/2006/relationships/image" Target="../media/image24.wmf"/><Relationship Id="rId14" Type="http://schemas.openxmlformats.org/officeDocument/2006/relationships/oleObject" Target="../embeddings/oleObject23.bin"/><Relationship Id="rId22" Type="http://schemas.openxmlformats.org/officeDocument/2006/relationships/oleObject" Target="../embeddings/oleObject27.bin"/><Relationship Id="rId27" Type="http://schemas.openxmlformats.org/officeDocument/2006/relationships/image" Target="../media/image33.wmf"/><Relationship Id="rId30" Type="http://schemas.openxmlformats.org/officeDocument/2006/relationships/oleObject" Target="../embeddings/oleObject31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13" Type="http://schemas.openxmlformats.org/officeDocument/2006/relationships/image" Target="../media/image40.wmf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37.wmf"/><Relationship Id="rId12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3.bin"/><Relationship Id="rId11" Type="http://schemas.openxmlformats.org/officeDocument/2006/relationships/image" Target="../media/image39.wmf"/><Relationship Id="rId5" Type="http://schemas.openxmlformats.org/officeDocument/2006/relationships/image" Target="../media/image36.wmf"/><Relationship Id="rId10" Type="http://schemas.openxmlformats.org/officeDocument/2006/relationships/oleObject" Target="../embeddings/oleObject35.bin"/><Relationship Id="rId4" Type="http://schemas.openxmlformats.org/officeDocument/2006/relationships/oleObject" Target="../embeddings/oleObject32.bin"/><Relationship Id="rId9" Type="http://schemas.openxmlformats.org/officeDocument/2006/relationships/image" Target="../media/image38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38.bin"/><Relationship Id="rId10" Type="http://schemas.openxmlformats.org/officeDocument/2006/relationships/image" Target="../media/image44.png"/><Relationship Id="rId4" Type="http://schemas.openxmlformats.org/officeDocument/2006/relationships/image" Target="../media/image41.wmf"/><Relationship Id="rId9" Type="http://schemas.openxmlformats.org/officeDocument/2006/relationships/hyperlink" Target="http://engschool1.by.ru/Images/faq_.gi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image" Target="../media/image12.wmf"/><Relationship Id="rId18" Type="http://schemas.openxmlformats.org/officeDocument/2006/relationships/oleObject" Target="../embeddings/oleObject11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9.wmf"/><Relationship Id="rId12" Type="http://schemas.openxmlformats.org/officeDocument/2006/relationships/oleObject" Target="../embeddings/oleObject8.bin"/><Relationship Id="rId17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0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11.wmf"/><Relationship Id="rId5" Type="http://schemas.openxmlformats.org/officeDocument/2006/relationships/image" Target="../media/image8.wmf"/><Relationship Id="rId15" Type="http://schemas.openxmlformats.org/officeDocument/2006/relationships/image" Target="../media/image13.wmf"/><Relationship Id="rId10" Type="http://schemas.openxmlformats.org/officeDocument/2006/relationships/oleObject" Target="../embeddings/oleObject7.bin"/><Relationship Id="rId19" Type="http://schemas.openxmlformats.org/officeDocument/2006/relationships/image" Target="../media/image15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10.wmf"/><Relationship Id="rId14" Type="http://schemas.openxmlformats.org/officeDocument/2006/relationships/oleObject" Target="../embeddings/oleObject9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6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5.bin"/><Relationship Id="rId9" Type="http://schemas.openxmlformats.org/officeDocument/2006/relationships/image" Target="../media/image2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All Users\Документы\Мои рисунки\Образцы рисунков\3LCCAL3VWXVCAR01R14CAJKKEKDCA9G7WIFCA9G0LL8CAHXM5S7CAJ4CQ01CAATPEOJCALZBEMYCAB90X5HCA9SGP0JCA3J21JGCA2JOKWVCASJTJ29CAKEGE54CATC0ZUACAR0HD83CAU4RQXFCA3F8E4S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460" y="836640"/>
            <a:ext cx="2706624" cy="1792224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700" y="3140960"/>
            <a:ext cx="8892600" cy="1752600"/>
          </a:xfrm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txBody>
          <a:bodyPr>
            <a:noAutofit/>
          </a:bodyPr>
          <a:lstStyle/>
          <a:p>
            <a:endParaRPr lang="ru-RU" b="1" i="1" u="sng" spc="3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ru-RU" sz="4400" b="1" i="1" u="sng" cap="all" spc="3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Алгебраические дроби</a:t>
            </a:r>
            <a:endParaRPr lang="ru-RU" sz="4000" b="1" i="1" u="sng" cap="all" spc="3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7644" y="5013220"/>
            <a:ext cx="858876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914400" indent="-914400" algn="ctr"/>
            <a:r>
              <a:rPr lang="ru-RU" sz="28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Сложение </a:t>
            </a:r>
            <a:r>
              <a:rPr lang="ru-RU" sz="28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и вычитание алгебраических дробей </a:t>
            </a:r>
          </a:p>
          <a:p>
            <a:pPr marL="914400" indent="-914400" algn="ctr"/>
            <a:r>
              <a:rPr lang="ru-RU" sz="28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 одинаковыми знаменателями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8" name="Picture 4" descr="C:\Documents and Settings\All Users\Документы\Мои рисунки\Образцы рисунков\WP6CAOETMLGCAJS66PICAFBVECJCAC3E2LVCAC3MBDYCAHKG0SRCALYZIL5CAJLOHK9CA3F9IM8CAYJZC6MCAM1SU86CA6X75BICAPMCXGWCA31NQV5CAL51XEZCAM3FFV4CA2Q1E1HCAQLHT5PCATXE11U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4FA"/>
              </a:clrFrom>
              <a:clrTo>
                <a:srgbClr val="FFF4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5868180" y="2060810"/>
            <a:ext cx="1584220" cy="158422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2411700" y="260560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5400" b="1" i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8 класс</a:t>
            </a:r>
            <a:br>
              <a:rPr lang="ru-RU" sz="5400" b="1" i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5400" b="1" i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алгебра</a:t>
            </a:r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8676570" y="9806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594247" y="260560"/>
            <a:ext cx="39555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i="1" dirty="0" smtClean="0"/>
              <a:t>Упростить выражения</a:t>
            </a:r>
            <a:endParaRPr lang="ru-RU" sz="2800" b="1" i="1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251400" y="836640"/>
          <a:ext cx="2654488" cy="92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64" name="Формула" r:id="rId4" imgW="1168200" imgH="406080" progId="Equation.3">
                  <p:embed/>
                </p:oleObj>
              </mc:Choice>
              <mc:Fallback>
                <p:oleObj name="Формула" r:id="rId4" imgW="1168200" imgH="4060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00" y="836640"/>
                        <a:ext cx="2654488" cy="923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3" name="Object 3"/>
          <p:cNvGraphicFramePr>
            <a:graphicFrameLocks noChangeAspect="1"/>
          </p:cNvGraphicFramePr>
          <p:nvPr/>
        </p:nvGraphicFramePr>
        <p:xfrm>
          <a:off x="2808161" y="843334"/>
          <a:ext cx="2827337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65" name="Формула" r:id="rId6" imgW="1244520" imgH="406080" progId="Equation.3">
                  <p:embed/>
                </p:oleObj>
              </mc:Choice>
              <mc:Fallback>
                <p:oleObj name="Формула" r:id="rId6" imgW="1244520" imgH="4060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8161" y="843334"/>
                        <a:ext cx="2827337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4" name="Object 4"/>
          <p:cNvGraphicFramePr>
            <a:graphicFrameLocks noChangeAspect="1"/>
          </p:cNvGraphicFramePr>
          <p:nvPr/>
        </p:nvGraphicFramePr>
        <p:xfrm>
          <a:off x="5534906" y="836640"/>
          <a:ext cx="2249487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66" name="Формула" r:id="rId8" imgW="990360" imgH="406080" progId="Equation.3">
                  <p:embed/>
                </p:oleObj>
              </mc:Choice>
              <mc:Fallback>
                <p:oleObj name="Формула" r:id="rId8" imgW="990360" imgH="4060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4906" y="836640"/>
                        <a:ext cx="2249487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5" name="Object 5"/>
          <p:cNvGraphicFramePr>
            <a:graphicFrameLocks noChangeAspect="1"/>
          </p:cNvGraphicFramePr>
          <p:nvPr/>
        </p:nvGraphicFramePr>
        <p:xfrm>
          <a:off x="7812450" y="836640"/>
          <a:ext cx="1066800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67" name="Формула" r:id="rId10" imgW="469800" imgH="406080" progId="Equation.3">
                  <p:embed/>
                </p:oleObj>
              </mc:Choice>
              <mc:Fallback>
                <p:oleObj name="Формула" r:id="rId10" imgW="469800" imgH="4060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2450" y="836640"/>
                        <a:ext cx="1066800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202413" y="1789099"/>
          <a:ext cx="3054969" cy="10081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68" name="Формула" r:id="rId12" imgW="1269720" imgH="419040" progId="Equation.3">
                  <p:embed/>
                </p:oleObj>
              </mc:Choice>
              <mc:Fallback>
                <p:oleObj name="Формула" r:id="rId12" imgW="1269720" imgH="419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413" y="1789099"/>
                        <a:ext cx="3054969" cy="10081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7" name="Object 7"/>
          <p:cNvGraphicFramePr>
            <a:graphicFrameLocks noChangeAspect="1"/>
          </p:cNvGraphicFramePr>
          <p:nvPr/>
        </p:nvGraphicFramePr>
        <p:xfrm>
          <a:off x="3347830" y="1772770"/>
          <a:ext cx="3238500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69" name="Формула" r:id="rId14" imgW="1346040" imgH="419040" progId="Equation.3">
                  <p:embed/>
                </p:oleObj>
              </mc:Choice>
              <mc:Fallback>
                <p:oleObj name="Формула" r:id="rId14" imgW="1346040" imgH="4190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30" y="1772770"/>
                        <a:ext cx="3238500" cy="1008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8" name="Object 8"/>
          <p:cNvGraphicFramePr>
            <a:graphicFrameLocks noChangeAspect="1"/>
          </p:cNvGraphicFramePr>
          <p:nvPr/>
        </p:nvGraphicFramePr>
        <p:xfrm>
          <a:off x="2411700" y="2780910"/>
          <a:ext cx="2932113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70" name="Формула" r:id="rId16" imgW="1218960" imgH="419040" progId="Equation.3">
                  <p:embed/>
                </p:oleObj>
              </mc:Choice>
              <mc:Fallback>
                <p:oleObj name="Формула" r:id="rId16" imgW="1218960" imgH="4190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00" y="2780910"/>
                        <a:ext cx="2932113" cy="1008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9" name="Object 9"/>
          <p:cNvGraphicFramePr>
            <a:graphicFrameLocks noChangeAspect="1"/>
          </p:cNvGraphicFramePr>
          <p:nvPr/>
        </p:nvGraphicFramePr>
        <p:xfrm>
          <a:off x="5500688" y="2781300"/>
          <a:ext cx="1192212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71" name="Формула" r:id="rId18" imgW="495000" imgH="419040" progId="Equation.3">
                  <p:embed/>
                </p:oleObj>
              </mc:Choice>
              <mc:Fallback>
                <p:oleObj name="Формула" r:id="rId18" imgW="495000" imgH="4190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0688" y="2781300"/>
                        <a:ext cx="1192212" cy="1008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/>
        </p:nvGraphicFramePr>
        <p:xfrm>
          <a:off x="204117" y="3789050"/>
          <a:ext cx="2668606" cy="10081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72" name="Формула" r:id="rId20" imgW="1143000" imgH="431640" progId="Equation.3">
                  <p:embed/>
                </p:oleObj>
              </mc:Choice>
              <mc:Fallback>
                <p:oleObj name="Формула" r:id="rId20" imgW="1143000" imgH="4316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117" y="3789050"/>
                        <a:ext cx="2668606" cy="10081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31" name="Object 11"/>
          <p:cNvGraphicFramePr>
            <a:graphicFrameLocks noChangeAspect="1"/>
          </p:cNvGraphicFramePr>
          <p:nvPr/>
        </p:nvGraphicFramePr>
        <p:xfrm>
          <a:off x="2843760" y="3789050"/>
          <a:ext cx="2312988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73" name="Формула" r:id="rId22" imgW="990360" imgH="431640" progId="Equation.3">
                  <p:embed/>
                </p:oleObj>
              </mc:Choice>
              <mc:Fallback>
                <p:oleObj name="Формула" r:id="rId22" imgW="990360" imgH="4316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760" y="3789050"/>
                        <a:ext cx="2312988" cy="1008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32" name="Object 12"/>
          <p:cNvGraphicFramePr>
            <a:graphicFrameLocks noChangeAspect="1"/>
          </p:cNvGraphicFramePr>
          <p:nvPr/>
        </p:nvGraphicFramePr>
        <p:xfrm>
          <a:off x="5154774" y="3795744"/>
          <a:ext cx="1008062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74" name="Формула" r:id="rId24" imgW="431640" imgH="431640" progId="Equation.3">
                  <p:embed/>
                </p:oleObj>
              </mc:Choice>
              <mc:Fallback>
                <p:oleObj name="Формула" r:id="rId24" imgW="431640" imgH="43164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4774" y="3795744"/>
                        <a:ext cx="1008062" cy="1008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Объект 16"/>
          <p:cNvGraphicFramePr>
            <a:graphicFrameLocks noChangeAspect="1"/>
          </p:cNvGraphicFramePr>
          <p:nvPr/>
        </p:nvGraphicFramePr>
        <p:xfrm>
          <a:off x="323410" y="5040482"/>
          <a:ext cx="2664370" cy="10272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75" name="Формула" r:id="rId26" imgW="1054080" imgH="406080" progId="Equation.3">
                  <p:embed/>
                </p:oleObj>
              </mc:Choice>
              <mc:Fallback>
                <p:oleObj name="Формула" r:id="rId26" imgW="1054080" imgH="40608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410" y="5040482"/>
                        <a:ext cx="2664370" cy="102722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34" name="Object 14"/>
          <p:cNvGraphicFramePr>
            <a:graphicFrameLocks noChangeAspect="1"/>
          </p:cNvGraphicFramePr>
          <p:nvPr/>
        </p:nvGraphicFramePr>
        <p:xfrm>
          <a:off x="2987780" y="5052572"/>
          <a:ext cx="2246312" cy="1027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76" name="Формула" r:id="rId28" imgW="888840" imgH="406080" progId="Equation.3">
                  <p:embed/>
                </p:oleObj>
              </mc:Choice>
              <mc:Fallback>
                <p:oleObj name="Формула" r:id="rId28" imgW="888840" imgH="40608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780" y="5052572"/>
                        <a:ext cx="2246312" cy="1027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35" name="Object 15"/>
          <p:cNvGraphicFramePr>
            <a:graphicFrameLocks noChangeAspect="1"/>
          </p:cNvGraphicFramePr>
          <p:nvPr/>
        </p:nvGraphicFramePr>
        <p:xfrm>
          <a:off x="5220090" y="5068888"/>
          <a:ext cx="1090613" cy="1027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77" name="Формула" r:id="rId30" imgW="431640" imgH="406080" progId="Equation.3">
                  <p:embed/>
                </p:oleObj>
              </mc:Choice>
              <mc:Fallback>
                <p:oleObj name="Формула" r:id="rId30" imgW="431640" imgH="40608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90" y="5068888"/>
                        <a:ext cx="1090613" cy="1027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6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56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56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56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56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56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95420" y="260560"/>
            <a:ext cx="848398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i="1" dirty="0" smtClean="0"/>
              <a:t>Докажите, что выражение при всех значениях а≠2 </a:t>
            </a:r>
          </a:p>
          <a:p>
            <a:pPr algn="ctr"/>
            <a:r>
              <a:rPr lang="ru-RU" sz="2800" b="1" i="1" dirty="0" smtClean="0"/>
              <a:t>принимает положительные значения:</a:t>
            </a:r>
            <a:endParaRPr lang="ru-RU" sz="2800" b="1" i="1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1874630" y="1196690"/>
          <a:ext cx="5394741" cy="1158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5" name="Формула" r:id="rId4" imgW="2070000" imgH="444240" progId="Equation.3">
                  <p:embed/>
                </p:oleObj>
              </mc:Choice>
              <mc:Fallback>
                <p:oleObj name="Формула" r:id="rId4" imgW="2070000" imgH="4442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4630" y="1196690"/>
                        <a:ext cx="5394741" cy="11583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1" name="Object 3"/>
          <p:cNvGraphicFramePr>
            <a:graphicFrameLocks noChangeAspect="1"/>
          </p:cNvGraphicFramePr>
          <p:nvPr/>
        </p:nvGraphicFramePr>
        <p:xfrm>
          <a:off x="2267680" y="3284980"/>
          <a:ext cx="4302125" cy="115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6" name="Формула" r:id="rId6" imgW="1650960" imgH="444240" progId="Equation.3">
                  <p:embed/>
                </p:oleObj>
              </mc:Choice>
              <mc:Fallback>
                <p:oleObj name="Формула" r:id="rId6" imgW="1650960" imgH="4442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680" y="3284980"/>
                        <a:ext cx="4302125" cy="1158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2" name="Object 4"/>
          <p:cNvGraphicFramePr>
            <a:graphicFrameLocks noChangeAspect="1"/>
          </p:cNvGraphicFramePr>
          <p:nvPr/>
        </p:nvGraphicFramePr>
        <p:xfrm>
          <a:off x="2195670" y="4365130"/>
          <a:ext cx="2614612" cy="1152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7" name="Формула" r:id="rId8" imgW="1002960" imgH="444240" progId="Equation.3">
                  <p:embed/>
                </p:oleObj>
              </mc:Choice>
              <mc:Fallback>
                <p:oleObj name="Формула" r:id="rId8" imgW="1002960" imgH="4442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670" y="4365130"/>
                        <a:ext cx="2614612" cy="11521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3" name="Object 5"/>
          <p:cNvGraphicFramePr>
            <a:graphicFrameLocks noChangeAspect="1"/>
          </p:cNvGraphicFramePr>
          <p:nvPr/>
        </p:nvGraphicFramePr>
        <p:xfrm>
          <a:off x="4932050" y="4365130"/>
          <a:ext cx="1854200" cy="1152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8" name="Формула" r:id="rId10" imgW="711000" imgH="444240" progId="Equation.3">
                  <p:embed/>
                </p:oleObj>
              </mc:Choice>
              <mc:Fallback>
                <p:oleObj name="Формула" r:id="rId10" imgW="711000" imgH="4442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050" y="4365130"/>
                        <a:ext cx="1854200" cy="11521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Прямая соединительная линия 10"/>
          <p:cNvCxnSpPr/>
          <p:nvPr/>
        </p:nvCxnSpPr>
        <p:spPr>
          <a:xfrm rot="10800000" flipV="1">
            <a:off x="5004060" y="4437139"/>
            <a:ext cx="1368190" cy="43206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10800000" flipV="1">
            <a:off x="4932050" y="5013219"/>
            <a:ext cx="1368190" cy="43206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508130" y="4221110"/>
            <a:ext cx="340158" cy="458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1</a:t>
            </a:r>
            <a:endParaRPr lang="ru-RU" sz="2400" b="1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5436120" y="5301260"/>
            <a:ext cx="340158" cy="458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1</a:t>
            </a:r>
            <a:endParaRPr lang="ru-RU" sz="2400" b="1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6732300" y="4653169"/>
            <a:ext cx="502061" cy="581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/>
              <a:t>1.</a:t>
            </a:r>
            <a:endParaRPr lang="ru-RU" sz="3200" b="1" i="1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3233245" y="3789675"/>
            <a:ext cx="576080" cy="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513096" y="3789675"/>
            <a:ext cx="576080" cy="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5825605" y="3789675"/>
            <a:ext cx="576080" cy="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5105505" y="3789675"/>
            <a:ext cx="576080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3881335" y="3789675"/>
            <a:ext cx="576080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Группа 25"/>
          <p:cNvGrpSpPr/>
          <p:nvPr/>
        </p:nvGrpSpPr>
        <p:grpSpPr>
          <a:xfrm>
            <a:off x="755470" y="5445280"/>
            <a:ext cx="7538582" cy="1026117"/>
            <a:chOff x="755470" y="5445280"/>
            <a:chExt cx="7538582" cy="1026117"/>
          </a:xfrm>
        </p:grpSpPr>
        <p:sp>
          <p:nvSpPr>
            <p:cNvPr id="24" name="TextBox 23"/>
            <p:cNvSpPr txBox="1"/>
            <p:nvPr/>
          </p:nvSpPr>
          <p:spPr>
            <a:xfrm>
              <a:off x="755470" y="5445280"/>
              <a:ext cx="153760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800" b="1" i="1" dirty="0" smtClean="0">
                  <a:solidFill>
                    <a:schemeClr val="accent6">
                      <a:lumMod val="75000"/>
                    </a:schemeClr>
                  </a:solidFill>
                </a:rPr>
                <a:t>Ответ: </a:t>
              </a:r>
              <a:endParaRPr lang="ru-RU" sz="2800" b="1" i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763610" y="5517290"/>
              <a:ext cx="6530442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sz="2800" b="1" i="1" dirty="0" smtClean="0"/>
                <a:t>выражение при всех значениях а≠2 </a:t>
              </a:r>
            </a:p>
            <a:p>
              <a:pPr algn="ctr"/>
              <a:r>
                <a:rPr lang="ru-RU" sz="2800" b="1" i="1" dirty="0" smtClean="0"/>
                <a:t>принимает положительные значения. </a:t>
              </a:r>
              <a:endParaRPr lang="ru-RU" sz="2800" b="1" i="1" dirty="0"/>
            </a:p>
          </p:txBody>
        </p:sp>
      </p:grpSp>
      <p:graphicFrame>
        <p:nvGraphicFramePr>
          <p:cNvPr id="58374" name="Object 6"/>
          <p:cNvGraphicFramePr>
            <a:graphicFrameLocks noChangeAspect="1"/>
          </p:cNvGraphicFramePr>
          <p:nvPr/>
        </p:nvGraphicFramePr>
        <p:xfrm>
          <a:off x="1938338" y="2349500"/>
          <a:ext cx="5394325" cy="115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9" name="Формула" r:id="rId12" imgW="2070000" imgH="444240" progId="Equation.3">
                  <p:embed/>
                </p:oleObj>
              </mc:Choice>
              <mc:Fallback>
                <p:oleObj name="Формула" r:id="rId12" imgW="2070000" imgH="4442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8338" y="2349500"/>
                        <a:ext cx="5394325" cy="1158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1638300" y="188913"/>
            <a:ext cx="619283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400" b="1" i="1" smtClean="0">
                <a:solidFill>
                  <a:srgbClr val="FF0000"/>
                </a:solidFill>
                <a:latin typeface="Times New Roman" pitchFamily="18" charset="0"/>
              </a:rPr>
              <a:t>Решение упражнений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995738" y="4149725"/>
            <a:ext cx="5000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0000"/>
                </a:solidFill>
                <a:cs typeface="Times New Roman" pitchFamily="18" charset="0"/>
              </a:rPr>
              <a:t>.</a:t>
            </a:r>
            <a:r>
              <a:rPr lang="ru-RU" sz="900" smtClean="0">
                <a:solidFill>
                  <a:srgbClr val="000000"/>
                </a:solidFill>
              </a:rPr>
              <a:t> </a:t>
            </a: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0" y="27479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3648075" y="5530850"/>
            <a:ext cx="2333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295400" algn="l"/>
              </a:tabLst>
            </a:pPr>
            <a:r>
              <a:rPr lang="ru-RU" sz="1400" smtClean="0">
                <a:solidFill>
                  <a:srgbClr val="000000"/>
                </a:solidFill>
                <a:cs typeface="Times New Roman" pitchFamily="18" charset="0"/>
              </a:rPr>
              <a:t>.</a:t>
            </a: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4356100" y="306863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900113" y="1341438"/>
            <a:ext cx="70564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 i="1" dirty="0" smtClean="0">
                <a:solidFill>
                  <a:srgbClr val="000000"/>
                </a:solidFill>
                <a:latin typeface="Times New Roman" pitchFamily="18" charset="0"/>
              </a:rPr>
              <a:t>1</a:t>
            </a:r>
            <a:r>
              <a:rPr lang="ru-RU" sz="2400" b="1" i="1" dirty="0" smtClean="0">
                <a:solidFill>
                  <a:srgbClr val="000000"/>
                </a:solidFill>
                <a:latin typeface="Times New Roman" pitchFamily="18" charset="0"/>
              </a:rPr>
              <a:t>.  Сложить дроби:</a:t>
            </a:r>
            <a:r>
              <a:rPr lang="ru-RU" sz="2400" i="1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graphicFrame>
        <p:nvGraphicFramePr>
          <p:cNvPr id="30736" name="Object 16"/>
          <p:cNvGraphicFramePr>
            <a:graphicFrameLocks noChangeAspect="1"/>
          </p:cNvGraphicFramePr>
          <p:nvPr/>
        </p:nvGraphicFramePr>
        <p:xfrm>
          <a:off x="3995738" y="1628775"/>
          <a:ext cx="3671887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48" name="Формула" r:id="rId3" imgW="1675673" imgH="393529" progId="Equation.3">
                  <p:embed/>
                </p:oleObj>
              </mc:Choice>
              <mc:Fallback>
                <p:oleObj name="Формула" r:id="rId3" imgW="1675673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1628775"/>
                        <a:ext cx="3671887" cy="855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8" name="Text Box 18"/>
          <p:cNvSpPr txBox="1">
            <a:spLocks noChangeArrowheads="1"/>
          </p:cNvSpPr>
          <p:nvPr/>
        </p:nvSpPr>
        <p:spPr bwMode="auto">
          <a:xfrm>
            <a:off x="900113" y="3068638"/>
            <a:ext cx="3240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 i="1" dirty="0" smtClean="0">
                <a:solidFill>
                  <a:srgbClr val="000000"/>
                </a:solidFill>
                <a:latin typeface="Times New Roman" pitchFamily="18" charset="0"/>
              </a:rPr>
              <a:t>2</a:t>
            </a:r>
            <a:r>
              <a:rPr lang="ru-RU" sz="2400" b="1" i="1" dirty="0" smtClean="0">
                <a:solidFill>
                  <a:srgbClr val="000000"/>
                </a:solidFill>
                <a:latin typeface="Times New Roman" pitchFamily="18" charset="0"/>
              </a:rPr>
              <a:t>. Вычесть дроби: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graphicFrame>
        <p:nvGraphicFramePr>
          <p:cNvPr id="30739" name="Object 19"/>
          <p:cNvGraphicFramePr>
            <a:graphicFrameLocks noChangeAspect="1"/>
          </p:cNvGraphicFramePr>
          <p:nvPr/>
        </p:nvGraphicFramePr>
        <p:xfrm>
          <a:off x="4356100" y="2852738"/>
          <a:ext cx="2847975" cy="1055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49" name="Формула" r:id="rId5" imgW="1054080" imgH="393480" progId="Equation.3">
                  <p:embed/>
                </p:oleObj>
              </mc:Choice>
              <mc:Fallback>
                <p:oleObj name="Формула" r:id="rId5" imgW="10540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100" y="2852738"/>
                        <a:ext cx="2847975" cy="1055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41" name="Text Box 21"/>
          <p:cNvSpPr txBox="1">
            <a:spLocks noChangeArrowheads="1"/>
          </p:cNvSpPr>
          <p:nvPr/>
        </p:nvSpPr>
        <p:spPr bwMode="auto">
          <a:xfrm>
            <a:off x="900113" y="4149725"/>
            <a:ext cx="365067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i="1" dirty="0" smtClean="0">
                <a:solidFill>
                  <a:srgbClr val="000000"/>
                </a:solidFill>
                <a:latin typeface="Times New Roman" pitchFamily="18" charset="0"/>
              </a:rPr>
              <a:t>3</a:t>
            </a:r>
            <a:r>
              <a:rPr lang="ru-RU" sz="2400" b="1" i="1" dirty="0" smtClean="0">
                <a:solidFill>
                  <a:srgbClr val="000000"/>
                </a:solidFill>
                <a:latin typeface="Times New Roman" pitchFamily="18" charset="0"/>
              </a:rPr>
              <a:t>. Выполнить действия:</a:t>
            </a:r>
            <a:r>
              <a:rPr lang="ru-RU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30743" name="Rectangle 23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mtClean="0">
              <a:solidFill>
                <a:srgbClr val="000000"/>
              </a:solidFill>
            </a:endParaRPr>
          </a:p>
        </p:txBody>
      </p:sp>
      <p:graphicFrame>
        <p:nvGraphicFramePr>
          <p:cNvPr id="30742" name="Object 22"/>
          <p:cNvGraphicFramePr>
            <a:graphicFrameLocks noChangeAspect="1"/>
          </p:cNvGraphicFramePr>
          <p:nvPr/>
        </p:nvGraphicFramePr>
        <p:xfrm>
          <a:off x="900113" y="4797425"/>
          <a:ext cx="509905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0" name="Формула" r:id="rId7" imgW="1981080" imgH="419040" progId="Equation.3">
                  <p:embed/>
                </p:oleObj>
              </mc:Choice>
              <mc:Fallback>
                <p:oleObj name="Формула" r:id="rId7" imgW="19810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4797425"/>
                        <a:ext cx="5099050" cy="107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44" name="Picture 24" descr="Картинка 460 из 31247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0113" y="5197475"/>
            <a:ext cx="1893887" cy="166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214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2</a:t>
            </a:fld>
            <a:endParaRPr lang="ru-RU" dirty="0"/>
          </a:p>
        </p:txBody>
      </p:sp>
      <p:pic>
        <p:nvPicPr>
          <p:cNvPr id="59394" name="Picture 2" descr="https://fs01.infourok.ru/images/doc/1/748/im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939" y="-26659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2795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420" y="1700760"/>
            <a:ext cx="835316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3200" b="1" i="1" dirty="0" smtClean="0">
                <a:solidFill>
                  <a:srgbClr val="FF0000"/>
                </a:solidFill>
              </a:rPr>
              <a:t>При сложения (вычитании) дробей с одинаковыми знаменателями числители складывают (вычитают) а знаменатель оставляют  тот же 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50265" y="3700235"/>
            <a:ext cx="464347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/>
              <a:t>С помощью букв правило сложения</a:t>
            </a:r>
            <a:r>
              <a:rPr lang="en-US" sz="2800" b="1" i="1" dirty="0" smtClean="0"/>
              <a:t> </a:t>
            </a:r>
            <a:r>
              <a:rPr lang="ru-RU" sz="2800" b="1" i="1" dirty="0" smtClean="0"/>
              <a:t> и вычитания  можно записать так:</a:t>
            </a:r>
            <a:endParaRPr lang="ru-RU" sz="2800" i="1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260560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00B050"/>
                </a:solidFill>
              </a:rPr>
              <a:t>Вспомним! </a:t>
            </a:r>
          </a:p>
          <a:p>
            <a:pPr algn="ctr"/>
            <a:r>
              <a:rPr lang="ru-RU" sz="2400" b="1" i="1" dirty="0" smtClean="0"/>
              <a:t>1. Правила сложения и вычитания  </a:t>
            </a:r>
            <a:r>
              <a:rPr lang="ru-RU" sz="2400" b="1" i="1" dirty="0" smtClean="0">
                <a:solidFill>
                  <a:srgbClr val="FF0000"/>
                </a:solidFill>
              </a:rPr>
              <a:t>числовых дробей</a:t>
            </a:r>
            <a:r>
              <a:rPr lang="ru-RU" sz="2400" b="1" i="1" dirty="0" smtClean="0"/>
              <a:t> с</a:t>
            </a:r>
          </a:p>
          <a:p>
            <a:pPr algn="ctr"/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</a:rPr>
              <a:t> одинаковыми знаменателями</a:t>
            </a:r>
            <a:endParaRPr lang="ru-RU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323410" y="4941210"/>
            <a:ext cx="8490025" cy="1408685"/>
            <a:chOff x="323410" y="4941210"/>
            <a:chExt cx="8490025" cy="1408685"/>
          </a:xfrm>
        </p:grpSpPr>
        <p:graphicFrame>
          <p:nvGraphicFramePr>
            <p:cNvPr id="30" name="Объект 29"/>
            <p:cNvGraphicFramePr>
              <a:graphicFrameLocks noChangeAspect="1"/>
            </p:cNvGraphicFramePr>
            <p:nvPr/>
          </p:nvGraphicFramePr>
          <p:xfrm>
            <a:off x="323410" y="4941210"/>
            <a:ext cx="3130185" cy="13355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280" name="Формула" r:id="rId4" imgW="952200" imgH="406080" progId="Equation.3">
                    <p:embed/>
                  </p:oleObj>
                </mc:Choice>
                <mc:Fallback>
                  <p:oleObj name="Формула" r:id="rId4" imgW="952200" imgH="40608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3410" y="4941210"/>
                          <a:ext cx="3130185" cy="133554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4275" name="Object 3"/>
            <p:cNvGraphicFramePr>
              <a:graphicFrameLocks noChangeAspect="1"/>
            </p:cNvGraphicFramePr>
            <p:nvPr/>
          </p:nvGraphicFramePr>
          <p:xfrm>
            <a:off x="5724160" y="5013220"/>
            <a:ext cx="3089275" cy="13366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281" name="Формула" r:id="rId6" imgW="939600" imgH="406080" progId="Equation.3">
                    <p:embed/>
                  </p:oleObj>
                </mc:Choice>
                <mc:Fallback>
                  <p:oleObj name="Формула" r:id="rId6" imgW="939600" imgH="40608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24160" y="5013220"/>
                          <a:ext cx="3089275" cy="13366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4</a:t>
            </a:fld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2267680" y="58920"/>
          <a:ext cx="4752660" cy="64020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1" name="Формула" r:id="rId4" imgW="939600" imgH="1638000" progId="Equation.3">
                  <p:embed/>
                </p:oleObj>
              </mc:Choice>
              <mc:Fallback>
                <p:oleObj name="Формула" r:id="rId4" imgW="939600" imgH="16380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680" y="58920"/>
                        <a:ext cx="4752660" cy="64020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260560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00B050"/>
                </a:solidFill>
              </a:rPr>
              <a:t>Вспомним! </a:t>
            </a:r>
          </a:p>
          <a:p>
            <a:pPr algn="ctr"/>
            <a:r>
              <a:rPr lang="ru-RU" sz="2800" b="1" i="1" dirty="0" smtClean="0"/>
              <a:t>2. Правила сложения и вычитания  </a:t>
            </a:r>
            <a:r>
              <a:rPr lang="ru-RU" sz="2800" b="1" i="1" dirty="0" smtClean="0">
                <a:solidFill>
                  <a:srgbClr val="FF0000"/>
                </a:solidFill>
              </a:rPr>
              <a:t>многочленов.</a:t>
            </a:r>
            <a:endParaRPr lang="ru-RU" sz="2800" b="1" i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467430" y="1916790"/>
            <a:ext cx="45768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/>
              <a:t>а) (3а + </a:t>
            </a:r>
            <a:r>
              <a:rPr lang="en-US" sz="3600" b="1" i="1" dirty="0" smtClean="0"/>
              <a:t>b) + (4b – 7a) =</a:t>
            </a:r>
            <a:endParaRPr lang="ru-RU" sz="3600" b="1" i="1" dirty="0"/>
          </a:p>
        </p:txBody>
      </p:sp>
      <p:sp>
        <p:nvSpPr>
          <p:cNvPr id="7" name="TextBox 6"/>
          <p:cNvSpPr txBox="1"/>
          <p:nvPr/>
        </p:nvSpPr>
        <p:spPr>
          <a:xfrm>
            <a:off x="1147825" y="3573020"/>
            <a:ext cx="68483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/>
              <a:t>б) </a:t>
            </a:r>
            <a:r>
              <a:rPr lang="en-US" sz="3600" b="1" i="1" dirty="0" smtClean="0"/>
              <a:t>(a² - 3ab – 4b) – (b² -3ab – 7a²) =</a:t>
            </a:r>
            <a:endParaRPr lang="ru-RU" sz="3600" b="1" i="1" dirty="0"/>
          </a:p>
        </p:txBody>
      </p:sp>
      <p:sp>
        <p:nvSpPr>
          <p:cNvPr id="8" name="TextBox 7"/>
          <p:cNvSpPr txBox="1"/>
          <p:nvPr/>
        </p:nvSpPr>
        <p:spPr>
          <a:xfrm>
            <a:off x="5076070" y="1844780"/>
            <a:ext cx="35076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/>
              <a:t>3а + </a:t>
            </a:r>
            <a:r>
              <a:rPr lang="en-US" sz="3600" b="1" i="1" dirty="0" smtClean="0"/>
              <a:t>b + 4b – 7a =</a:t>
            </a:r>
            <a:endParaRPr lang="ru-RU" sz="3600" b="1" i="1" dirty="0"/>
          </a:p>
        </p:txBody>
      </p:sp>
      <p:sp>
        <p:nvSpPr>
          <p:cNvPr id="9" name="TextBox 8"/>
          <p:cNvSpPr txBox="1"/>
          <p:nvPr/>
        </p:nvSpPr>
        <p:spPr>
          <a:xfrm>
            <a:off x="3553132" y="2708900"/>
            <a:ext cx="20377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 smtClean="0"/>
              <a:t>= 5b – 4a</a:t>
            </a:r>
            <a:r>
              <a:rPr lang="ru-RU" sz="3600" b="1" i="1" dirty="0" smtClean="0"/>
              <a:t>;</a:t>
            </a:r>
            <a:endParaRPr lang="ru-RU" sz="3600" b="1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1259540" y="4437140"/>
            <a:ext cx="6199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/>
              <a:t>= </a:t>
            </a:r>
            <a:r>
              <a:rPr lang="en-US" sz="3600" b="1" i="1" dirty="0" smtClean="0"/>
              <a:t>a² - 3ab – 4b – b² </a:t>
            </a:r>
            <a:r>
              <a:rPr lang="ru-RU" sz="3600" b="1" i="1" dirty="0" smtClean="0"/>
              <a:t>+</a:t>
            </a:r>
            <a:r>
              <a:rPr lang="en-US" sz="3600" b="1" i="1" dirty="0" smtClean="0"/>
              <a:t>3ab </a:t>
            </a:r>
            <a:r>
              <a:rPr lang="ru-RU" sz="3600" b="1" i="1" dirty="0" smtClean="0"/>
              <a:t>+</a:t>
            </a:r>
            <a:r>
              <a:rPr lang="en-US" sz="3600" b="1" i="1" dirty="0" smtClean="0"/>
              <a:t> 7a² =</a:t>
            </a:r>
            <a:endParaRPr lang="ru-RU" sz="3600" b="1" i="1" dirty="0"/>
          </a:p>
        </p:txBody>
      </p:sp>
      <p:grpSp>
        <p:nvGrpSpPr>
          <p:cNvPr id="20" name="Группа 19"/>
          <p:cNvGrpSpPr/>
          <p:nvPr/>
        </p:nvGrpSpPr>
        <p:grpSpPr>
          <a:xfrm>
            <a:off x="5868180" y="2420860"/>
            <a:ext cx="576080" cy="72010"/>
            <a:chOff x="5292100" y="5877340"/>
            <a:chExt cx="576080" cy="72010"/>
          </a:xfrm>
        </p:grpSpPr>
        <p:cxnSp>
          <p:nvCxnSpPr>
            <p:cNvPr id="12" name="Прямая соединительная линия 11"/>
            <p:cNvCxnSpPr/>
            <p:nvPr/>
          </p:nvCxnSpPr>
          <p:spPr>
            <a:xfrm>
              <a:off x="5292100" y="5949350"/>
              <a:ext cx="576080" cy="0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5292100" y="5877340"/>
              <a:ext cx="576080" cy="0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" name="Прямая соединительная линия 15"/>
          <p:cNvCxnSpPr/>
          <p:nvPr/>
        </p:nvCxnSpPr>
        <p:spPr>
          <a:xfrm>
            <a:off x="7596420" y="2420860"/>
            <a:ext cx="576080" cy="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5148080" y="2420860"/>
            <a:ext cx="576080" cy="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Группа 20"/>
          <p:cNvGrpSpPr/>
          <p:nvPr/>
        </p:nvGrpSpPr>
        <p:grpSpPr>
          <a:xfrm>
            <a:off x="6660290" y="2420860"/>
            <a:ext cx="576080" cy="72010"/>
            <a:chOff x="4355970" y="5877340"/>
            <a:chExt cx="576080" cy="72010"/>
          </a:xfrm>
        </p:grpSpPr>
        <p:cxnSp>
          <p:nvCxnSpPr>
            <p:cNvPr id="18" name="Прямая соединительная линия 17"/>
            <p:cNvCxnSpPr/>
            <p:nvPr/>
          </p:nvCxnSpPr>
          <p:spPr>
            <a:xfrm>
              <a:off x="4355970" y="5877340"/>
              <a:ext cx="576080" cy="0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>
              <a:off x="4355970" y="5949350"/>
              <a:ext cx="576080" cy="0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Прямая соединительная линия 21"/>
          <p:cNvCxnSpPr/>
          <p:nvPr/>
        </p:nvCxnSpPr>
        <p:spPr>
          <a:xfrm>
            <a:off x="6300240" y="4941210"/>
            <a:ext cx="576080" cy="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1475570" y="4941210"/>
            <a:ext cx="576080" cy="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2483710" y="4980562"/>
            <a:ext cx="576080" cy="0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5148080" y="4990197"/>
            <a:ext cx="576080" cy="0"/>
          </a:xfrm>
          <a:prstGeom prst="line">
            <a:avLst/>
          </a:prstGeom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16200000" flipH="1">
            <a:off x="2555720" y="4437140"/>
            <a:ext cx="504070" cy="50407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16200000" flipH="1">
            <a:off x="5220090" y="4509150"/>
            <a:ext cx="504070" cy="50407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120321" y="5373270"/>
            <a:ext cx="2903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/>
              <a:t>= 8</a:t>
            </a:r>
            <a:r>
              <a:rPr lang="en-US" sz="3600" b="1" i="1" dirty="0" smtClean="0"/>
              <a:t>a²– 4b – b²</a:t>
            </a:r>
            <a:r>
              <a:rPr lang="ru-RU" sz="3600" b="1" i="1" dirty="0" smtClean="0"/>
              <a:t>.</a:t>
            </a:r>
            <a:endParaRPr lang="ru-RU" sz="36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0" y="2491211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40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 вычитании (сложении) </a:t>
            </a:r>
            <a:r>
              <a:rPr lang="ru-RU" sz="4000" b="1" i="1" dirty="0" smtClean="0">
                <a:solidFill>
                  <a:srgbClr val="FF0000"/>
                </a:solidFill>
              </a:rPr>
              <a:t>алгебраических дробей с одинаковыми знаменателями </a:t>
            </a:r>
            <a:r>
              <a:rPr lang="ru-RU" sz="40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числители вычитают (складывают)</a:t>
            </a:r>
          </a:p>
          <a:p>
            <a:pPr algn="ctr">
              <a:buNone/>
            </a:pPr>
            <a:r>
              <a:rPr lang="ru-RU" sz="40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а знаменатель оставляют тот же 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5470" y="1124680"/>
            <a:ext cx="765106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/>
              <a:t>Над 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</a:rPr>
              <a:t>алгебраическими дробями </a:t>
            </a:r>
            <a:r>
              <a:rPr lang="ru-RU" sz="2400" b="1" i="1" dirty="0" smtClean="0"/>
              <a:t>можно осуществлять </a:t>
            </a:r>
          </a:p>
          <a:p>
            <a:r>
              <a:rPr lang="ru-RU" sz="2400" b="1" i="1" dirty="0" smtClean="0"/>
              <a:t>преобразования аналогичные  тем, которые указали </a:t>
            </a:r>
          </a:p>
          <a:p>
            <a:r>
              <a:rPr lang="ru-RU" sz="2400" b="1" i="1" dirty="0" smtClean="0"/>
              <a:t>для обыкновенной дроби.</a:t>
            </a:r>
            <a:endParaRPr lang="ru-RU" sz="2400" b="1" i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71500" y="188550"/>
            <a:ext cx="724063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4800" b="1" i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Изучение новой темы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539440" y="476590"/>
            <a:ext cx="29271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chemeClr val="accent6">
                    <a:lumMod val="75000"/>
                  </a:schemeClr>
                </a:solidFill>
              </a:rPr>
              <a:t>Примеры:</a:t>
            </a:r>
            <a:endParaRPr lang="ru-RU" sz="36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19" name="Объект 18"/>
          <p:cNvGraphicFramePr>
            <a:graphicFrameLocks noChangeAspect="1"/>
          </p:cNvGraphicFramePr>
          <p:nvPr/>
        </p:nvGraphicFramePr>
        <p:xfrm>
          <a:off x="438151" y="1468941"/>
          <a:ext cx="3125709" cy="10408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Формула" r:id="rId4" imgW="1117440" imgH="406080" progId="Equation.3">
                  <p:embed/>
                </p:oleObj>
              </mc:Choice>
              <mc:Fallback>
                <p:oleObj name="Формула" r:id="rId4" imgW="1117440" imgH="4060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151" y="1468941"/>
                        <a:ext cx="3125709" cy="104089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452438" y="2708275"/>
          <a:ext cx="3989387" cy="2293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Формула" r:id="rId6" imgW="1523880" imgH="876240" progId="Equation.3">
                  <p:embed/>
                </p:oleObj>
              </mc:Choice>
              <mc:Fallback>
                <p:oleObj name="Формула" r:id="rId6" imgW="1523880" imgH="8762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38" y="2708275"/>
                        <a:ext cx="3989387" cy="2293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Объект 26"/>
          <p:cNvGraphicFramePr>
            <a:graphicFrameLocks noChangeAspect="1"/>
          </p:cNvGraphicFramePr>
          <p:nvPr/>
        </p:nvGraphicFramePr>
        <p:xfrm>
          <a:off x="3808795" y="1468609"/>
          <a:ext cx="2635465" cy="1047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Формула" r:id="rId8" imgW="927000" imgH="406080" progId="Equation.3">
                  <p:embed/>
                </p:oleObj>
              </mc:Choice>
              <mc:Fallback>
                <p:oleObj name="Формула" r:id="rId8" imgW="927000" imgH="4060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8795" y="1468609"/>
                        <a:ext cx="2635465" cy="1047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Объект 27"/>
          <p:cNvGraphicFramePr>
            <a:graphicFrameLocks noChangeAspect="1"/>
          </p:cNvGraphicFramePr>
          <p:nvPr/>
        </p:nvGraphicFramePr>
        <p:xfrm>
          <a:off x="3491850" y="2708900"/>
          <a:ext cx="3009594" cy="11497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Формула" r:id="rId10" imgW="1130040" imgH="431640" progId="Equation.3">
                  <p:embed/>
                </p:oleObj>
              </mc:Choice>
              <mc:Fallback>
                <p:oleObj name="Формула" r:id="rId10" imgW="1130040" imgH="431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50" y="2708900"/>
                        <a:ext cx="3009594" cy="114973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Объект 28"/>
          <p:cNvGraphicFramePr>
            <a:graphicFrameLocks noChangeAspect="1"/>
          </p:cNvGraphicFramePr>
          <p:nvPr/>
        </p:nvGraphicFramePr>
        <p:xfrm>
          <a:off x="4427980" y="3861060"/>
          <a:ext cx="3897012" cy="1152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Формула" r:id="rId12" imgW="1460160" imgH="431640" progId="Equation.3">
                  <p:embed/>
                </p:oleObj>
              </mc:Choice>
              <mc:Fallback>
                <p:oleObj name="Формула" r:id="rId12" imgW="1460160" imgH="4316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0" y="3861060"/>
                        <a:ext cx="3897012" cy="11521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6" name="Object 12"/>
          <p:cNvGraphicFramePr>
            <a:graphicFrameLocks noChangeAspect="1"/>
          </p:cNvGraphicFramePr>
          <p:nvPr/>
        </p:nvGraphicFramePr>
        <p:xfrm>
          <a:off x="516383" y="5157788"/>
          <a:ext cx="3863975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Формула" r:id="rId14" imgW="1447560" imgH="431640" progId="Equation.3">
                  <p:embed/>
                </p:oleObj>
              </mc:Choice>
              <mc:Fallback>
                <p:oleObj name="Формула" r:id="rId14" imgW="1447560" imgH="43164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383" y="5157788"/>
                        <a:ext cx="3863975" cy="115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0" name="Прямая соединительная линия 29"/>
          <p:cNvCxnSpPr/>
          <p:nvPr/>
        </p:nvCxnSpPr>
        <p:spPr>
          <a:xfrm>
            <a:off x="2555720" y="5589300"/>
            <a:ext cx="576080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899490" y="5589300"/>
            <a:ext cx="576080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3396817" y="5605629"/>
            <a:ext cx="576080" cy="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1691600" y="5605629"/>
            <a:ext cx="576080" cy="0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37" name="Object 13"/>
          <p:cNvGraphicFramePr>
            <a:graphicFrameLocks noChangeAspect="1"/>
          </p:cNvGraphicFramePr>
          <p:nvPr/>
        </p:nvGraphicFramePr>
        <p:xfrm>
          <a:off x="4285562" y="5127628"/>
          <a:ext cx="3051175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Формула" r:id="rId16" imgW="1143000" imgH="431640" progId="Equation.3">
                  <p:embed/>
                </p:oleObj>
              </mc:Choice>
              <mc:Fallback>
                <p:oleObj name="Формула" r:id="rId16" imgW="1143000" imgH="43164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562" y="5127628"/>
                        <a:ext cx="3051175" cy="115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5" name="Прямая соединительная линия 34"/>
          <p:cNvCxnSpPr/>
          <p:nvPr/>
        </p:nvCxnSpPr>
        <p:spPr>
          <a:xfrm rot="10800000" flipV="1">
            <a:off x="5652150" y="5805330"/>
            <a:ext cx="1152160" cy="36005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10800000" flipV="1">
            <a:off x="5076070" y="5301260"/>
            <a:ext cx="1152160" cy="36005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084210" y="609337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/>
              <a:t>1</a:t>
            </a:r>
            <a:endParaRPr lang="ru-RU" sz="2000" b="1" i="1" dirty="0"/>
          </a:p>
        </p:txBody>
      </p:sp>
      <p:sp>
        <p:nvSpPr>
          <p:cNvPr id="41" name="TextBox 40"/>
          <p:cNvSpPr txBox="1"/>
          <p:nvPr/>
        </p:nvSpPr>
        <p:spPr>
          <a:xfrm>
            <a:off x="5508130" y="494121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dirty="0" smtClean="0"/>
              <a:t>1</a:t>
            </a:r>
            <a:endParaRPr lang="ru-RU" sz="2000" b="1" i="1" dirty="0"/>
          </a:p>
        </p:txBody>
      </p:sp>
      <p:graphicFrame>
        <p:nvGraphicFramePr>
          <p:cNvPr id="1038" name="Object 14"/>
          <p:cNvGraphicFramePr>
            <a:graphicFrameLocks noChangeAspect="1"/>
          </p:cNvGraphicFramePr>
          <p:nvPr/>
        </p:nvGraphicFramePr>
        <p:xfrm>
          <a:off x="7324725" y="5119688"/>
          <a:ext cx="1187450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Формула" r:id="rId18" imgW="444240" imgH="431640" progId="Equation.3">
                  <p:embed/>
                </p:oleObj>
              </mc:Choice>
              <mc:Fallback>
                <p:oleObj name="Формула" r:id="rId18" imgW="444240" imgH="43164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24725" y="5119688"/>
                        <a:ext cx="1187450" cy="115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Прямая соединительная линия 21"/>
          <p:cNvCxnSpPr/>
          <p:nvPr/>
        </p:nvCxnSpPr>
        <p:spPr>
          <a:xfrm rot="10800000">
            <a:off x="2483710" y="4365130"/>
            <a:ext cx="187226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7" dur="5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Выполните сложение и вычитание рациональных </a:t>
            </a:r>
            <a:r>
              <a:rPr lang="ru-RU" dirty="0" smtClean="0"/>
              <a:t>дробей</a:t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8</a:t>
            </a:fld>
            <a:endParaRPr lang="ru-RU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8998552"/>
              </p:ext>
            </p:extLst>
          </p:nvPr>
        </p:nvGraphicFramePr>
        <p:xfrm>
          <a:off x="611450" y="1484730"/>
          <a:ext cx="3961697" cy="20223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8" name="Формула" r:id="rId3" imgW="1244520" imgH="634680" progId="Equation.3">
                  <p:embed/>
                </p:oleObj>
              </mc:Choice>
              <mc:Fallback>
                <p:oleObj name="Формула" r:id="rId3" imgW="1244520" imgH="63468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450" y="1484730"/>
                        <a:ext cx="3961697" cy="20223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0808719"/>
              </p:ext>
            </p:extLst>
          </p:nvPr>
        </p:nvGraphicFramePr>
        <p:xfrm>
          <a:off x="467430" y="2924930"/>
          <a:ext cx="4668640" cy="2592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9" name="Формула" r:id="rId5" imgW="1028520" imgH="850680" progId="Equation.3">
                  <p:embed/>
                </p:oleObj>
              </mc:Choice>
              <mc:Fallback>
                <p:oleObj name="Формула" r:id="rId5" imgW="1028520" imgH="8506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430" y="2924930"/>
                        <a:ext cx="4668640" cy="25923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8644694"/>
              </p:ext>
            </p:extLst>
          </p:nvPr>
        </p:nvGraphicFramePr>
        <p:xfrm>
          <a:off x="755470" y="4653170"/>
          <a:ext cx="4502066" cy="17820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30" name="Формула" r:id="rId7" imgW="1155600" imgH="634680" progId="Equation.3">
                  <p:embed/>
                </p:oleObj>
              </mc:Choice>
              <mc:Fallback>
                <p:oleObj name="Формула" r:id="rId7" imgW="1155600" imgH="6346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470" y="4653170"/>
                        <a:ext cx="4502066" cy="17820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093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F1DF7-BE69-44FF-B272-DDF4C76768C6}" type="slidenum">
              <a:rPr lang="ru-RU" smtClean="0"/>
              <a:pPr/>
              <a:t>9</a:t>
            </a:fld>
            <a:endParaRPr lang="ru-RU" dirty="0"/>
          </a:p>
        </p:txBody>
      </p:sp>
      <p:graphicFrame>
        <p:nvGraphicFramePr>
          <p:cNvPr id="57346" name="Object 2"/>
          <p:cNvGraphicFramePr>
            <a:graphicFrameLocks noChangeAspect="1"/>
          </p:cNvGraphicFramePr>
          <p:nvPr/>
        </p:nvGraphicFramePr>
        <p:xfrm>
          <a:off x="1979640" y="2721235"/>
          <a:ext cx="4949825" cy="113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5" name="Формула" r:id="rId4" imgW="1765080" imgH="406080" progId="Equation.3">
                  <p:embed/>
                </p:oleObj>
              </mc:Choice>
              <mc:Fallback>
                <p:oleObj name="Формула" r:id="rId4" imgW="1765080" imgH="4060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40" y="2721235"/>
                        <a:ext cx="4949825" cy="1139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47" name="Object 3"/>
          <p:cNvGraphicFramePr>
            <a:graphicFrameLocks noChangeAspect="1"/>
          </p:cNvGraphicFramePr>
          <p:nvPr/>
        </p:nvGraphicFramePr>
        <p:xfrm>
          <a:off x="1997102" y="4437140"/>
          <a:ext cx="4914900" cy="121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6" name="Формула" r:id="rId6" imgW="1752480" imgH="431640" progId="Equation.3">
                  <p:embed/>
                </p:oleObj>
              </mc:Choice>
              <mc:Fallback>
                <p:oleObj name="Формула" r:id="rId6" imgW="175248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7102" y="4437140"/>
                        <a:ext cx="4914900" cy="1211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48" name="Object 4"/>
          <p:cNvGraphicFramePr>
            <a:graphicFrameLocks noChangeAspect="1"/>
          </p:cNvGraphicFramePr>
          <p:nvPr/>
        </p:nvGraphicFramePr>
        <p:xfrm>
          <a:off x="3012308" y="1497065"/>
          <a:ext cx="2884488" cy="113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7" name="Формула" r:id="rId8" imgW="1028520" imgH="406080" progId="Equation.3">
                  <p:embed/>
                </p:oleObj>
              </mc:Choice>
              <mc:Fallback>
                <p:oleObj name="Формула" r:id="rId8" imgW="1028520" imgH="4060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2308" y="1497065"/>
                        <a:ext cx="2884488" cy="1139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9184" y="188550"/>
            <a:ext cx="8951105" cy="156966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i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Вспомним!</a:t>
            </a:r>
          </a:p>
          <a:p>
            <a:pPr algn="ctr"/>
            <a:r>
              <a:rPr lang="ru-RU" sz="32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Следствие из основного свойства дроби</a:t>
            </a:r>
          </a:p>
          <a:p>
            <a:pPr algn="ctr"/>
            <a:r>
              <a:rPr lang="ru-RU" sz="3200" b="1" i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(изменение знаков у числителя и знаменателя)</a:t>
            </a:r>
            <a:endParaRPr lang="ru-RU" sz="3200" b="1" i="1" dirty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57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1292</TotalTime>
  <Words>282</Words>
  <Application>Microsoft Office PowerPoint</Application>
  <PresentationFormat>Экран (4:3)</PresentationFormat>
  <Paragraphs>71</Paragraphs>
  <Slides>12</Slides>
  <Notes>9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Тема Office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Выполните сложение и вычитание рациональных дробей 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класс алгебра</dc:title>
  <dc:creator>Кравченко</dc:creator>
  <cp:lastModifiedBy>Бондарева Е.И.</cp:lastModifiedBy>
  <cp:revision>120</cp:revision>
  <dcterms:created xsi:type="dcterms:W3CDTF">2011-06-18T13:01:16Z</dcterms:created>
  <dcterms:modified xsi:type="dcterms:W3CDTF">2017-09-27T05:42:13Z</dcterms:modified>
</cp:coreProperties>
</file>