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32" r:id="rId3"/>
    <p:sldId id="260" r:id="rId4"/>
    <p:sldId id="308" r:id="rId5"/>
    <p:sldId id="322" r:id="rId6"/>
    <p:sldId id="323" r:id="rId7"/>
    <p:sldId id="324" r:id="rId8"/>
    <p:sldId id="297" r:id="rId9"/>
    <p:sldId id="309" r:id="rId10"/>
    <p:sldId id="325" r:id="rId11"/>
    <p:sldId id="310" r:id="rId12"/>
    <p:sldId id="312" r:id="rId13"/>
    <p:sldId id="313" r:id="rId14"/>
    <p:sldId id="328" r:id="rId15"/>
    <p:sldId id="315" r:id="rId16"/>
    <p:sldId id="326" r:id="rId17"/>
    <p:sldId id="329" r:id="rId18"/>
    <p:sldId id="331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FD9"/>
    <a:srgbClr val="F9F9B5"/>
    <a:srgbClr val="3E68A0"/>
    <a:srgbClr val="3E6CA4"/>
    <a:srgbClr val="DAE7F6"/>
    <a:srgbClr val="3278CC"/>
    <a:srgbClr val="DEE7F2"/>
    <a:srgbClr val="CFDDED"/>
    <a:srgbClr val="C8D7EA"/>
    <a:srgbClr val="CB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08" autoAdjust="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680BE-E7DA-4C87-BB03-B85021B02B91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8091C-5B97-4857-8D7D-7DB6BE7C5A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8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5F7CD-0731-4DC3-B2F7-50DD6A2B733E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B27A2-08C5-4BB4-BE9F-A961F9D7B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Природа говорит языком математики: буквы этого языка – круги, треугольники и иные математические фигуры.</a:t>
            </a:r>
            <a:r>
              <a:rPr lang="ru-RU" sz="1200" b="1" baseline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(Г. Галилей)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нажатии на прямоугольник с формулировкой признака переходим к доказательству признака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№153-учебник</a:t>
            </a:r>
            <a:r>
              <a:rPr lang="ru-RU" baseline="0" dirty="0" smtClean="0"/>
              <a:t> (см. источники)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Природа говорит языком математики: буквы этого языка – круги, треугольники и иные математические фигуры.</a:t>
            </a:r>
            <a:r>
              <a:rPr lang="ru-RU" sz="1200" b="1" baseline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(Г. Галилей)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каждую кнопку нажимаем дважды – последовательно. 1 нажатие</a:t>
            </a:r>
            <a:r>
              <a:rPr lang="ru-RU" baseline="0" dirty="0" smtClean="0"/>
              <a:t> – вопрос; 2 нажатие – ответ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визуализации </a:t>
            </a:r>
            <a:r>
              <a:rPr lang="ru-RU" dirty="0" err="1" smtClean="0"/>
              <a:t>формалировки</a:t>
            </a:r>
            <a:r>
              <a:rPr lang="ru-RU" dirty="0" smtClean="0"/>
              <a:t> признаков нажимаем на кнопки «1» и «2»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Для проверки правильности ответа нажмите на прямоугольник.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одной версии термин «ромб» происходит от греческого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rhombos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бубен, поскольку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ромб похож на древний четырёхугольный бубен. Отсюда и название карточной масти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«бубны». Существует и другое объяснение: слово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означало «вращающееся тело»,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«веретено», и в геометрию данный термин вошёл потому, что сечение, проведённое в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обмотанном веретене, действительно имеет форму ромба.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 приём «Анимированная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сорбонка</a:t>
            </a:r>
            <a:r>
              <a:rPr lang="ru-RU" baseline="0" dirty="0" smtClean="0"/>
              <a:t>». Для визуализации свойств ромба нажимаем на прямоугольник с формулировкой свойства параллелограмма.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Для проверки правильности ответа нажмите на прямоугольник.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27A2-08C5-4BB4-BE9F-A961F9D7BB6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27584" y="6237312"/>
            <a:ext cx="771384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Каратанова</a:t>
            </a:r>
            <a:r>
              <a:rPr lang="ru-RU" sz="1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Марина Николаевна. МКОУ СОШ № 256 ГО ЗАТО г.Фокино Приморский край</a:t>
            </a:r>
            <a:endParaRPr lang="ru-RU" sz="1400" b="1" cap="none" spc="0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DF36-7627-4EAB-ADD6-DA8A0844AF6C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379C-C4E1-4C9C-883E-18B451E3DC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1.jpe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35.wmf"/><Relationship Id="rId3" Type="http://schemas.openxmlformats.org/officeDocument/2006/relationships/image" Target="../media/image39.wmf"/><Relationship Id="rId7" Type="http://schemas.openxmlformats.org/officeDocument/2006/relationships/image" Target="../media/image42.wmf"/><Relationship Id="rId12" Type="http://schemas.openxmlformats.org/officeDocument/2006/relationships/image" Target="../media/image45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11" Type="http://schemas.openxmlformats.org/officeDocument/2006/relationships/image" Target="../media/image38.wmf"/><Relationship Id="rId5" Type="http://schemas.openxmlformats.org/officeDocument/2006/relationships/image" Target="../media/image40.wmf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1.jpeg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5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image" Target="../media/image29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7992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Ромб  и  его  свойства</a:t>
            </a:r>
            <a:endParaRPr lang="ru-RU" sz="4400" b="1" cap="all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https://static.vecteezy.com/system/resources/thumbnails/000/230/764/small_2x/mathematics-teacher-vecto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60442" y="1556792"/>
            <a:ext cx="6523925" cy="46599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noaction" highlightClick="1"/>
          </p:cNvPr>
          <p:cNvSpPr/>
          <p:nvPr/>
        </p:nvSpPr>
        <p:spPr>
          <a:xfrm>
            <a:off x="395536" y="1412776"/>
            <a:ext cx="5040560" cy="720080"/>
          </a:xfrm>
          <a:prstGeom prst="actionButtonBlank">
            <a:avLst/>
          </a:prstGeom>
          <a:solidFill>
            <a:srgbClr val="DAE7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Rhombob</a:t>
            </a:r>
            <a:r>
              <a:rPr lang="en-US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(греч.)</a:t>
            </a:r>
            <a:r>
              <a:rPr lang="en-US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бубен</a:t>
            </a:r>
            <a:endParaRPr lang="ru-RU" sz="3600" b="1" dirty="0">
              <a:solidFill>
                <a:srgbClr val="3E6C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1730" name="Picture 2" descr="http://itd3.mycdn.me/image?id=859081269192&amp;t=20&amp;plc=WEB&amp;tkn=*l1t6j4SQp860nuRVV8_GlBTJS4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268760"/>
            <a:ext cx="2659225" cy="2776544"/>
          </a:xfrm>
          <a:prstGeom prst="rect">
            <a:avLst/>
          </a:prstGeom>
          <a:noFill/>
        </p:spPr>
      </p:pic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395536" y="2276872"/>
            <a:ext cx="5040560" cy="720080"/>
          </a:xfrm>
          <a:prstGeom prst="actionButtonBlank">
            <a:avLst/>
          </a:prstGeom>
          <a:solidFill>
            <a:srgbClr val="DAE7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Карточная масть</a:t>
            </a:r>
            <a:endParaRPr lang="ru-RU" sz="3600" b="1" dirty="0">
              <a:solidFill>
                <a:srgbClr val="3E6C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1732" name="Picture 4" descr="https://static5.depositphotos.com/1002941/419/i/950/depositphotos_4192968-stock-photo-poker-combination-isolated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67544" y="4005064"/>
            <a:ext cx="3211139" cy="2669502"/>
          </a:xfrm>
          <a:prstGeom prst="rect">
            <a:avLst/>
          </a:prstGeom>
          <a:noFill/>
        </p:spPr>
      </p:pic>
      <p:pic>
        <p:nvPicPr>
          <p:cNvPr id="201734" name="Picture 6" descr="https://cs3.livemaster.ru/zhurnalfoto/4/b/a/15051509434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149080"/>
            <a:ext cx="3312368" cy="2209699"/>
          </a:xfrm>
          <a:prstGeom prst="rect">
            <a:avLst/>
          </a:prstGeom>
          <a:noFill/>
        </p:spPr>
      </p:pic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395536" y="3140968"/>
            <a:ext cx="5040560" cy="720080"/>
          </a:xfrm>
          <a:prstGeom prst="actionButtonBlank">
            <a:avLst/>
          </a:prstGeom>
          <a:solidFill>
            <a:srgbClr val="DAE7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Веретено</a:t>
            </a:r>
            <a:endParaRPr lang="ru-RU" sz="3600" b="1" dirty="0">
              <a:solidFill>
                <a:srgbClr val="3E6C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9" name="Управляющая кнопка: возврат 8">
            <a:hlinkClick r:id="" action="ppaction://hlinkshowjump?jump=lastslideviewed" highlightClick="1"/>
          </p:cNvPr>
          <p:cNvSpPr/>
          <p:nvPr/>
        </p:nvSpPr>
        <p:spPr>
          <a:xfrm>
            <a:off x="7236296" y="5949280"/>
            <a:ext cx="86409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Свойства ромба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268760"/>
            <a:ext cx="5544616" cy="1008112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Ромб  -  это параллелограмм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Управляющая кнопка: настраиваемая 11">
            <a:hlinkClick r:id="" action="ppaction://hlinkshowjump?jump=nextslide" highlightClick="1"/>
          </p:cNvPr>
          <p:cNvSpPr/>
          <p:nvPr/>
        </p:nvSpPr>
        <p:spPr>
          <a:xfrm>
            <a:off x="251520" y="2492896"/>
            <a:ext cx="5544616" cy="1008112"/>
          </a:xfrm>
          <a:prstGeom prst="actionButtonBlank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параллелограмма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220656" y="2163720"/>
            <a:ext cx="978408" cy="484632"/>
          </a:xfrm>
          <a:prstGeom prst="notchedRightArrow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2" action="ppaction://hlinksldjump" highlightClick="1"/>
          </p:cNvPr>
          <p:cNvSpPr/>
          <p:nvPr/>
        </p:nvSpPr>
        <p:spPr>
          <a:xfrm>
            <a:off x="251520" y="3789040"/>
            <a:ext cx="5544616" cy="1008112"/>
          </a:xfrm>
          <a:prstGeom prst="actionButtonBlank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свойство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ромба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 rot="5400000">
            <a:off x="4103948" y="2384884"/>
            <a:ext cx="2880320" cy="504056"/>
          </a:xfrm>
          <a:prstGeom prst="notchedRightArrow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573016"/>
            <a:ext cx="1619672" cy="3096344"/>
          </a:xfrm>
          <a:prstGeom prst="rect">
            <a:avLst/>
          </a:prstGeom>
          <a:noFill/>
        </p:spPr>
      </p:pic>
      <p:pic>
        <p:nvPicPr>
          <p:cNvPr id="16" name="Рисунок 15" descr="ромб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658" r="24201" b="2740"/>
          <a:stretch>
            <a:fillRect/>
          </a:stretch>
        </p:blipFill>
        <p:spPr>
          <a:xfrm>
            <a:off x="6588224" y="1124744"/>
            <a:ext cx="2016224" cy="511256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532440" y="350100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92280" y="602128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6176" y="350100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68344" y="105273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948264" y="2564904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8028384" y="2564904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956376" y="4797152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7020272" y="4797152"/>
            <a:ext cx="14401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4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Свойства параллелограмма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251520" y="1628800"/>
            <a:ext cx="6984776" cy="1152128"/>
          </a:xfrm>
          <a:prstGeom prst="actionButtonBlank">
            <a:avLst/>
          </a:prstGeom>
          <a:solidFill>
            <a:srgbClr val="3E6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Противолежащие стороны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ромба равны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7308304" y="5949280"/>
            <a:ext cx="86409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251520" y="1628800"/>
            <a:ext cx="6984776" cy="1152128"/>
          </a:xfrm>
          <a:prstGeom prst="actionButtonBlank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Противолежащие стороны параллелограмма равны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1628800"/>
            <a:ext cx="6984776" cy="11521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876256" y="2132856"/>
            <a:ext cx="648072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251520" y="3140968"/>
            <a:ext cx="6984776" cy="1152128"/>
          </a:xfrm>
          <a:prstGeom prst="actionButtonBlank">
            <a:avLst/>
          </a:prstGeom>
          <a:solidFill>
            <a:srgbClr val="3E6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Противолежащие углы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ромба равны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51520" y="3140968"/>
            <a:ext cx="6984776" cy="1152128"/>
          </a:xfrm>
          <a:prstGeom prst="actionButtonBlank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Противолежащие углы параллелограмма равны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140968"/>
            <a:ext cx="6984776" cy="11521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251520" y="4653136"/>
            <a:ext cx="6984776" cy="1152128"/>
          </a:xfrm>
          <a:prstGeom prst="actionButtonBlank">
            <a:avLst/>
          </a:prstGeom>
          <a:solidFill>
            <a:srgbClr val="3E6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Диагонали ромба точкой пересечения делятся пополам.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251520" y="4653136"/>
            <a:ext cx="6984776" cy="1152128"/>
          </a:xfrm>
          <a:prstGeom prst="actionButtonBlank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Диагонали параллелограмма точкой пересечения делятся пополам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4653136"/>
            <a:ext cx="6984776" cy="11521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76256" y="3645024"/>
            <a:ext cx="648072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76256" y="5157192"/>
            <a:ext cx="648072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Свойства ромба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Диагонали ромба перпендикулярны и являются биссектрисами его углов.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504056" y="5991597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Док-во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0770" name="Object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341438"/>
            <a:ext cx="3619500" cy="501650"/>
          </a:xfrm>
          <a:prstGeom prst="rect">
            <a:avLst/>
          </a:prstGeom>
          <a:noFill/>
        </p:spPr>
      </p:pic>
      <p:pic>
        <p:nvPicPr>
          <p:cNvPr id="160771" name="Object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888" y="1844675"/>
            <a:ext cx="3619500" cy="501650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51520" y="2348880"/>
            <a:ext cx="5112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Управляющая кнопка: настраиваемая 22">
            <a:hlinkClick r:id="" action="ppaction://noaction" highlightClick="1"/>
          </p:cNvPr>
          <p:cNvSpPr/>
          <p:nvPr/>
        </p:nvSpPr>
        <p:spPr>
          <a:xfrm>
            <a:off x="504056" y="5991597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Док-во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Object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447" y="3572966"/>
            <a:ext cx="4857750" cy="503237"/>
          </a:xfrm>
          <a:prstGeom prst="rect">
            <a:avLst/>
          </a:prstGeom>
          <a:noFill/>
        </p:spPr>
      </p:pic>
      <p:pic>
        <p:nvPicPr>
          <p:cNvPr id="25" name="Object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463" y="4581078"/>
            <a:ext cx="2222500" cy="438150"/>
          </a:xfrm>
          <a:prstGeom prst="rect">
            <a:avLst/>
          </a:prstGeom>
          <a:noFill/>
        </p:spPr>
      </p:pic>
      <p:pic>
        <p:nvPicPr>
          <p:cNvPr id="27" name="Object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455" y="4077022"/>
            <a:ext cx="2381250" cy="441325"/>
          </a:xfrm>
          <a:prstGeom prst="rect">
            <a:avLst/>
          </a:prstGeom>
          <a:noFill/>
        </p:spPr>
      </p:pic>
      <p:sp>
        <p:nvSpPr>
          <p:cNvPr id="28" name="Правая фигурная скобка 27"/>
          <p:cNvSpPr/>
          <p:nvPr/>
        </p:nvSpPr>
        <p:spPr>
          <a:xfrm>
            <a:off x="5059983" y="3140918"/>
            <a:ext cx="299464" cy="1008112"/>
          </a:xfrm>
          <a:prstGeom prst="rightBrace">
            <a:avLst>
              <a:gd name="adj1" fmla="val 4525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с вырезом 28"/>
          <p:cNvSpPr/>
          <p:nvPr/>
        </p:nvSpPr>
        <p:spPr>
          <a:xfrm>
            <a:off x="5564039" y="3500958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Object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560" y="2708920"/>
            <a:ext cx="4572000" cy="498475"/>
          </a:xfrm>
          <a:prstGeom prst="rect">
            <a:avLst/>
          </a:prstGeom>
          <a:noFill/>
        </p:spPr>
      </p:pic>
      <p:pic>
        <p:nvPicPr>
          <p:cNvPr id="35" name="Object 1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2120" y="5805264"/>
            <a:ext cx="952500" cy="438150"/>
          </a:xfrm>
          <a:prstGeom prst="rect">
            <a:avLst/>
          </a:prstGeom>
          <a:noFill/>
        </p:spPr>
      </p:pic>
      <p:sp>
        <p:nvSpPr>
          <p:cNvPr id="37" name="Стрелка вправо с вырезом 36"/>
          <p:cNvSpPr/>
          <p:nvPr/>
        </p:nvSpPr>
        <p:spPr>
          <a:xfrm>
            <a:off x="2827735" y="4221038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0783" name="Object 1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9010" y="3170882"/>
            <a:ext cx="4159250" cy="503238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8532440" y="357301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20272" y="613984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84168" y="3645024"/>
            <a:ext cx="428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68344" y="134076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028384" y="5923820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V="1">
            <a:off x="7524328" y="1412776"/>
            <a:ext cx="0" cy="48965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Ромб 67"/>
          <p:cNvSpPr/>
          <p:nvPr/>
        </p:nvSpPr>
        <p:spPr>
          <a:xfrm>
            <a:off x="6516216" y="1412776"/>
            <a:ext cx="2016224" cy="4896544"/>
          </a:xfrm>
          <a:prstGeom prst="diamond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>
            <a:stCxn id="68" idx="1"/>
            <a:endCxn id="68" idx="3"/>
          </p:cNvCxnSpPr>
          <p:nvPr/>
        </p:nvCxnSpPr>
        <p:spPr>
          <a:xfrm>
            <a:off x="6516216" y="3861048"/>
            <a:ext cx="20162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127"/>
          <p:cNvSpPr txBox="1">
            <a:spLocks noChangeArrowheads="1"/>
          </p:cNvSpPr>
          <p:nvPr/>
        </p:nvSpPr>
        <p:spPr bwMode="auto">
          <a:xfrm>
            <a:off x="7524328" y="3356992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876256" y="2708920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8100392" y="2780928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956376" y="4941168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948264" y="4941168"/>
            <a:ext cx="14401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0784" name="Object 16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95936" y="1340768"/>
            <a:ext cx="2254250" cy="439738"/>
          </a:xfrm>
          <a:prstGeom prst="rect">
            <a:avLst/>
          </a:prstGeom>
          <a:noFill/>
        </p:spPr>
      </p:pic>
      <p:pic>
        <p:nvPicPr>
          <p:cNvPr id="160785" name="Object 17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76650" y="1844675"/>
            <a:ext cx="2603500" cy="439738"/>
          </a:xfrm>
          <a:prstGeom prst="rect">
            <a:avLst/>
          </a:prstGeom>
          <a:noFill/>
        </p:spPr>
      </p:pic>
      <p:pic>
        <p:nvPicPr>
          <p:cNvPr id="160786" name="Object 1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83719" y="4581078"/>
            <a:ext cx="1936750" cy="501650"/>
          </a:xfrm>
          <a:prstGeom prst="rect">
            <a:avLst/>
          </a:prstGeom>
          <a:noFill/>
        </p:spPr>
      </p:pic>
      <p:pic>
        <p:nvPicPr>
          <p:cNvPr id="160787" name="Object 19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7455" y="5085134"/>
            <a:ext cx="3048000" cy="504825"/>
          </a:xfrm>
          <a:prstGeom prst="rect">
            <a:avLst/>
          </a:prstGeom>
          <a:noFill/>
        </p:spPr>
      </p:pic>
      <p:pic>
        <p:nvPicPr>
          <p:cNvPr id="160788" name="Object 20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403799" y="5085134"/>
            <a:ext cx="2603500" cy="439738"/>
          </a:xfrm>
          <a:prstGeom prst="rect">
            <a:avLst/>
          </a:prstGeom>
          <a:noFill/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7452320" y="2708920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452320" y="2780928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452320" y="4581128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452320" y="4653136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Фигура, имеющая форму буквы L 42"/>
          <p:cNvSpPr/>
          <p:nvPr/>
        </p:nvSpPr>
        <p:spPr>
          <a:xfrm rot="5400000">
            <a:off x="7200292" y="3537012"/>
            <a:ext cx="360040" cy="288032"/>
          </a:xfrm>
          <a:prstGeom prst="corner">
            <a:avLst>
              <a:gd name="adj1" fmla="val 4444"/>
              <a:gd name="adj2" fmla="val 222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3512260">
            <a:off x="6192158" y="3536988"/>
            <a:ext cx="576064" cy="576064"/>
          </a:xfrm>
          <a:prstGeom prst="arc">
            <a:avLst>
              <a:gd name="adj1" fmla="val 14437162"/>
              <a:gd name="adj2" fmla="val 32487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50" grpId="0" animBg="1"/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Ромб 51"/>
          <p:cNvSpPr/>
          <p:nvPr/>
        </p:nvSpPr>
        <p:spPr>
          <a:xfrm>
            <a:off x="4211960" y="1772816"/>
            <a:ext cx="4392488" cy="216024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Четырёхугольник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DEFK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ромб,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9см,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Е= 10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DF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16см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угол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=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Определите: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6176" y="386104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263691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04448" y="256490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14127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52" idx="0"/>
            <a:endCxn id="52" idx="2"/>
          </p:cNvCxnSpPr>
          <p:nvPr/>
        </p:nvCxnSpPr>
        <p:spPr>
          <a:xfrm>
            <a:off x="6408204" y="1772816"/>
            <a:ext cx="0" cy="21602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2" idx="1"/>
            <a:endCxn id="52" idx="3"/>
          </p:cNvCxnSpPr>
          <p:nvPr/>
        </p:nvCxnSpPr>
        <p:spPr>
          <a:xfrm>
            <a:off x="4211960" y="2852936"/>
            <a:ext cx="43924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16" name="Дуга 15"/>
          <p:cNvSpPr/>
          <p:nvPr/>
        </p:nvSpPr>
        <p:spPr>
          <a:xfrm rot="10800000">
            <a:off x="6156176" y="1628800"/>
            <a:ext cx="576064" cy="576064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40152" y="1988840"/>
            <a:ext cx="38343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2204864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10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2204864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DK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2204864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2852936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3568" y="2852936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3568" y="2852936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3568" y="3501008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8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83568" y="3501008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3568" y="4149080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40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3568" y="4149080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DEFK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3568" y="4149080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3568" y="479715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20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479715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FOK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3568" y="4797152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3568" y="5445224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90º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6"/>
          <p:cNvGrpSpPr/>
          <p:nvPr/>
        </p:nvGrpSpPr>
        <p:grpSpPr>
          <a:xfrm>
            <a:off x="683568" y="5445224"/>
            <a:ext cx="1728192" cy="576064"/>
            <a:chOff x="4067944" y="5157192"/>
            <a:chExt cx="1728192" cy="576064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4067944" y="5157192"/>
              <a:ext cx="1728192" cy="57606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DOE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pic>
          <p:nvPicPr>
            <p:cNvPr id="39" name="Object 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7944" y="5229200"/>
              <a:ext cx="484758" cy="441875"/>
            </a:xfrm>
            <a:prstGeom prst="rect">
              <a:avLst/>
            </a:prstGeom>
            <a:noFill/>
          </p:spPr>
        </p:pic>
      </p:grpSp>
      <p:sp>
        <p:nvSpPr>
          <p:cNvPr id="40" name="Прямоугольник 39"/>
          <p:cNvSpPr/>
          <p:nvPr/>
        </p:nvSpPr>
        <p:spPr>
          <a:xfrm>
            <a:off x="683568" y="5445224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83968" y="443711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41"/>
          <p:cNvGrpSpPr/>
          <p:nvPr/>
        </p:nvGrpSpPr>
        <p:grpSpPr>
          <a:xfrm>
            <a:off x="4283968" y="4437112"/>
            <a:ext cx="1728192" cy="576064"/>
            <a:chOff x="4067944" y="5157192"/>
            <a:chExt cx="1728192" cy="57606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067944" y="5157192"/>
              <a:ext cx="1728192" cy="57606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DEF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pic>
          <p:nvPicPr>
            <p:cNvPr id="44" name="Object 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7944" y="5229200"/>
              <a:ext cx="484758" cy="441875"/>
            </a:xfrm>
            <a:prstGeom prst="rect">
              <a:avLst/>
            </a:prstGeom>
            <a:noFill/>
          </p:spPr>
        </p:pic>
      </p:grpSp>
      <p:sp>
        <p:nvSpPr>
          <p:cNvPr id="45" name="Прямоугольник 44"/>
          <p:cNvSpPr/>
          <p:nvPr/>
        </p:nvSpPr>
        <p:spPr>
          <a:xfrm>
            <a:off x="4283968" y="4437112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83968" y="515719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90º- </a:t>
            </a:r>
            <a:r>
              <a:rPr lang="el-GR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46"/>
          <p:cNvGrpSpPr/>
          <p:nvPr/>
        </p:nvGrpSpPr>
        <p:grpSpPr>
          <a:xfrm>
            <a:off x="4283968" y="5157192"/>
            <a:ext cx="1728192" cy="576064"/>
            <a:chOff x="4067944" y="5157192"/>
            <a:chExt cx="1728192" cy="576064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4067944" y="5157192"/>
              <a:ext cx="1728192" cy="57606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ODK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pic>
          <p:nvPicPr>
            <p:cNvPr id="49" name="Object 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7944" y="5229200"/>
              <a:ext cx="484758" cy="441875"/>
            </a:xfrm>
            <a:prstGeom prst="rect">
              <a:avLst/>
            </a:prstGeom>
            <a:noFill/>
          </p:spPr>
        </p:pic>
      </p:grpSp>
      <p:sp>
        <p:nvSpPr>
          <p:cNvPr id="50" name="Прямоугольник 49"/>
          <p:cNvSpPr/>
          <p:nvPr/>
        </p:nvSpPr>
        <p:spPr>
          <a:xfrm>
            <a:off x="4283968" y="5157192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44208" y="285293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Управляющая кнопка: далее 58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2604 -2.96296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12604 -2.22222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15764 -3.7037E-6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15764 -3.7037E-6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6" grpId="0" animBg="1"/>
      <p:bldP spid="36" grpId="1" animBg="1"/>
      <p:bldP spid="41" grpId="0" animBg="1"/>
      <p:bldP spid="41" grpId="1" animBg="1"/>
      <p:bldP spid="46" grpId="0" animBg="1"/>
      <p:bldP spid="4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Признаки ромба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251520" y="1412776"/>
            <a:ext cx="6984776" cy="1368152"/>
          </a:xfrm>
          <a:prstGeom prst="actionButtonBlank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диагонали параллелограмма перпендикулярны, то этот параллелограмм - ромб.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251520" y="2924944"/>
            <a:ext cx="6984776" cy="1368152"/>
          </a:xfrm>
          <a:prstGeom prst="actionButtonBlank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диагональ параллелограмма является биссектрисой его угла, то этот параллелограмм – ромб.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2132856"/>
            <a:ext cx="864096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1º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rId5" action="ppaction://hlinksldjump" highlightClick="1"/>
          </p:cNvPr>
          <p:cNvSpPr/>
          <p:nvPr/>
        </p:nvSpPr>
        <p:spPr>
          <a:xfrm>
            <a:off x="5004048" y="6021288"/>
            <a:ext cx="2736304" cy="432048"/>
          </a:xfrm>
          <a:prstGeom prst="actionButtonBlank">
            <a:avLst/>
          </a:prstGeom>
          <a:solidFill>
            <a:srgbClr val="3E6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32240" y="3645024"/>
            <a:ext cx="864096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Если диагонали параллелограмма перпендикулярны, то этот параллелограмм - ромб.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467544" y="6021288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Док-во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628800"/>
            <a:ext cx="4127500" cy="504825"/>
          </a:xfrm>
          <a:prstGeom prst="rect">
            <a:avLst/>
          </a:prstGeom>
          <a:noFill/>
        </p:spPr>
      </p:pic>
      <p:pic>
        <p:nvPicPr>
          <p:cNvPr id="6" name="Object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3284984"/>
            <a:ext cx="3333750" cy="503238"/>
          </a:xfrm>
          <a:prstGeom prst="rect">
            <a:avLst/>
          </a:prstGeom>
          <a:noFill/>
        </p:spPr>
      </p:pic>
      <p:pic>
        <p:nvPicPr>
          <p:cNvPr id="8" name="Object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5656" y="2132856"/>
            <a:ext cx="1619250" cy="439738"/>
          </a:xfrm>
          <a:prstGeom prst="rect">
            <a:avLst/>
          </a:prstGeom>
          <a:noFill/>
        </p:spPr>
      </p:pic>
      <p:pic>
        <p:nvPicPr>
          <p:cNvPr id="10" name="Object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4221088"/>
            <a:ext cx="5334001" cy="438150"/>
          </a:xfrm>
          <a:prstGeom prst="rect">
            <a:avLst/>
          </a:prstGeom>
          <a:noFill/>
        </p:spPr>
      </p:pic>
      <p:pic>
        <p:nvPicPr>
          <p:cNvPr id="11" name="Object 1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1680" y="4725144"/>
            <a:ext cx="2190750" cy="346075"/>
          </a:xfrm>
          <a:prstGeom prst="rect">
            <a:avLst/>
          </a:prstGeom>
          <a:noFill/>
        </p:spPr>
      </p:pic>
      <p:sp>
        <p:nvSpPr>
          <p:cNvPr id="15" name="Стрелка вправо с вырезом 14"/>
          <p:cNvSpPr/>
          <p:nvPr/>
        </p:nvSpPr>
        <p:spPr>
          <a:xfrm>
            <a:off x="4211960" y="3573016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с вырезом 22"/>
          <p:cNvSpPr/>
          <p:nvPr/>
        </p:nvSpPr>
        <p:spPr>
          <a:xfrm>
            <a:off x="467544" y="5301208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79512" y="2564904"/>
            <a:ext cx="43924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ject 1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5616" y="2636912"/>
            <a:ext cx="2381250" cy="501650"/>
          </a:xfrm>
          <a:prstGeom prst="rect">
            <a:avLst/>
          </a:prstGeom>
          <a:noFill/>
        </p:spPr>
      </p:pic>
      <p:pic>
        <p:nvPicPr>
          <p:cNvPr id="30" name="Object 1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31640" y="5229200"/>
            <a:ext cx="3365500" cy="439738"/>
          </a:xfrm>
          <a:prstGeom prst="rect">
            <a:avLst/>
          </a:prstGeom>
          <a:noFill/>
        </p:spPr>
      </p:pic>
      <p:sp>
        <p:nvSpPr>
          <p:cNvPr id="33" name="Freeform 51"/>
          <p:cNvSpPr>
            <a:spLocks/>
          </p:cNvSpPr>
          <p:nvPr/>
        </p:nvSpPr>
        <p:spPr bwMode="auto">
          <a:xfrm>
            <a:off x="6693842" y="3830340"/>
            <a:ext cx="1371600" cy="215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1360"/>
              </a:cxn>
              <a:cxn ang="0">
                <a:pos x="864" y="0"/>
              </a:cxn>
              <a:cxn ang="0">
                <a:pos x="0" y="0"/>
              </a:cxn>
            </a:cxnLst>
            <a:rect l="0" t="0" r="r" b="b"/>
            <a:pathLst>
              <a:path w="864" h="1360">
                <a:moveTo>
                  <a:pt x="0" y="0"/>
                </a:moveTo>
                <a:lnTo>
                  <a:pt x="32" y="1360"/>
                </a:lnTo>
                <a:lnTo>
                  <a:pt x="864" y="0"/>
                </a:lnTo>
                <a:lnTo>
                  <a:pt x="0" y="0"/>
                </a:lnTo>
                <a:close/>
              </a:path>
            </a:pathLst>
          </a:custGeom>
          <a:solidFill>
            <a:srgbClr val="B9FFD9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Freeform 50"/>
          <p:cNvSpPr>
            <a:spLocks/>
          </p:cNvSpPr>
          <p:nvPr/>
        </p:nvSpPr>
        <p:spPr bwMode="auto">
          <a:xfrm>
            <a:off x="5271442" y="3830340"/>
            <a:ext cx="1447800" cy="2209800"/>
          </a:xfrm>
          <a:custGeom>
            <a:avLst/>
            <a:gdLst/>
            <a:ahLst/>
            <a:cxnLst>
              <a:cxn ang="0">
                <a:pos x="880" y="0"/>
              </a:cxn>
              <a:cxn ang="0">
                <a:pos x="912" y="1392"/>
              </a:cxn>
              <a:cxn ang="0">
                <a:pos x="0" y="24"/>
              </a:cxn>
              <a:cxn ang="0">
                <a:pos x="880" y="0"/>
              </a:cxn>
            </a:cxnLst>
            <a:rect l="0" t="0" r="r" b="b"/>
            <a:pathLst>
              <a:path w="912" h="1392">
                <a:moveTo>
                  <a:pt x="880" y="0"/>
                </a:moveTo>
                <a:lnTo>
                  <a:pt x="912" y="1392"/>
                </a:lnTo>
                <a:lnTo>
                  <a:pt x="0" y="24"/>
                </a:lnTo>
                <a:lnTo>
                  <a:pt x="88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Freeform 49"/>
          <p:cNvSpPr>
            <a:spLocks/>
          </p:cNvSpPr>
          <p:nvPr/>
        </p:nvSpPr>
        <p:spPr bwMode="auto">
          <a:xfrm>
            <a:off x="6643042" y="1633240"/>
            <a:ext cx="1447800" cy="2184400"/>
          </a:xfrm>
          <a:custGeom>
            <a:avLst/>
            <a:gdLst/>
            <a:ahLst/>
            <a:cxnLst>
              <a:cxn ang="0">
                <a:pos x="32" y="1376"/>
              </a:cxn>
              <a:cxn ang="0">
                <a:pos x="0" y="0"/>
              </a:cxn>
              <a:cxn ang="0">
                <a:pos x="912" y="1376"/>
              </a:cxn>
              <a:cxn ang="0">
                <a:pos x="32" y="1376"/>
              </a:cxn>
            </a:cxnLst>
            <a:rect l="0" t="0" r="r" b="b"/>
            <a:pathLst>
              <a:path w="912" h="1376">
                <a:moveTo>
                  <a:pt x="32" y="1376"/>
                </a:moveTo>
                <a:lnTo>
                  <a:pt x="0" y="0"/>
                </a:lnTo>
                <a:lnTo>
                  <a:pt x="912" y="1376"/>
                </a:lnTo>
                <a:lnTo>
                  <a:pt x="32" y="1376"/>
                </a:lnTo>
                <a:close/>
              </a:path>
            </a:pathLst>
          </a:custGeom>
          <a:solidFill>
            <a:srgbClr val="F9F9B5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Freeform 2"/>
          <p:cNvSpPr>
            <a:spLocks/>
          </p:cNvSpPr>
          <p:nvPr/>
        </p:nvSpPr>
        <p:spPr bwMode="auto">
          <a:xfrm>
            <a:off x="5246042" y="1607840"/>
            <a:ext cx="1422400" cy="2235200"/>
          </a:xfrm>
          <a:custGeom>
            <a:avLst/>
            <a:gdLst/>
            <a:ahLst/>
            <a:cxnLst>
              <a:cxn ang="0">
                <a:pos x="896" y="1392"/>
              </a:cxn>
              <a:cxn ang="0">
                <a:pos x="880" y="0"/>
              </a:cxn>
              <a:cxn ang="0">
                <a:pos x="0" y="1408"/>
              </a:cxn>
              <a:cxn ang="0">
                <a:pos x="896" y="1392"/>
              </a:cxn>
            </a:cxnLst>
            <a:rect l="0" t="0" r="r" b="b"/>
            <a:pathLst>
              <a:path w="896" h="1408">
                <a:moveTo>
                  <a:pt x="896" y="1392"/>
                </a:moveTo>
                <a:lnTo>
                  <a:pt x="880" y="0"/>
                </a:lnTo>
                <a:lnTo>
                  <a:pt x="0" y="1408"/>
                </a:lnTo>
                <a:lnTo>
                  <a:pt x="896" y="139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814242" y="3603328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185842" y="1317328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8028384" y="3573016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490642" y="5965528"/>
            <a:ext cx="44435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AutoShape 16"/>
          <p:cNvSpPr>
            <a:spLocks noChangeArrowheads="1"/>
          </p:cNvSpPr>
          <p:nvPr/>
        </p:nvSpPr>
        <p:spPr bwMode="auto">
          <a:xfrm rot="21547410">
            <a:off x="5271442" y="1622128"/>
            <a:ext cx="2819400" cy="4419600"/>
          </a:xfrm>
          <a:prstGeom prst="diamond">
            <a:avLst/>
          </a:prstGeom>
          <a:noFill/>
          <a:ln w="63500">
            <a:solidFill>
              <a:srgbClr val="C0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2" name="Group 17"/>
          <p:cNvGrpSpPr>
            <a:grpSpLocks/>
          </p:cNvGrpSpPr>
          <p:nvPr/>
        </p:nvGrpSpPr>
        <p:grpSpPr bwMode="auto">
          <a:xfrm>
            <a:off x="5292080" y="1988840"/>
            <a:ext cx="2760662" cy="3657600"/>
            <a:chOff x="397" y="1296"/>
            <a:chExt cx="1739" cy="2304"/>
          </a:xfrm>
        </p:grpSpPr>
        <p:grpSp>
          <p:nvGrpSpPr>
            <p:cNvPr id="43" name="Group 18"/>
            <p:cNvGrpSpPr>
              <a:grpSpLocks/>
            </p:cNvGrpSpPr>
            <p:nvPr/>
          </p:nvGrpSpPr>
          <p:grpSpPr bwMode="auto">
            <a:xfrm>
              <a:off x="397" y="1296"/>
              <a:ext cx="1739" cy="2304"/>
              <a:chOff x="397" y="1296"/>
              <a:chExt cx="1739" cy="2304"/>
            </a:xfrm>
          </p:grpSpPr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rot="18204437" flipV="1">
                <a:off x="120" y="1656"/>
                <a:ext cx="2304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397" y="2449"/>
                <a:ext cx="1739" cy="25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739" y="0"/>
                  </a:cxn>
                </a:cxnLst>
                <a:rect l="0" t="0" r="r" b="b"/>
                <a:pathLst>
                  <a:path w="1739" h="25">
                    <a:moveTo>
                      <a:pt x="0" y="25"/>
                    </a:moveTo>
                    <a:lnTo>
                      <a:pt x="1739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1006" y="2160"/>
              <a:ext cx="280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</p:grpSp>
      <p:sp>
        <p:nvSpPr>
          <p:cNvPr id="47" name="Freeform 41"/>
          <p:cNvSpPr>
            <a:spLocks/>
          </p:cNvSpPr>
          <p:nvPr/>
        </p:nvSpPr>
        <p:spPr bwMode="auto">
          <a:xfrm>
            <a:off x="6687492" y="3589040"/>
            <a:ext cx="215900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2" y="0"/>
              </a:cxn>
              <a:cxn ang="0">
                <a:pos x="136" y="152"/>
              </a:cxn>
            </a:cxnLst>
            <a:rect l="0" t="0" r="r" b="b"/>
            <a:pathLst>
              <a:path w="136" h="152">
                <a:moveTo>
                  <a:pt x="0" y="0"/>
                </a:moveTo>
                <a:lnTo>
                  <a:pt x="132" y="0"/>
                </a:lnTo>
                <a:lnTo>
                  <a:pt x="136" y="15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5940152" y="2924944"/>
            <a:ext cx="1557338" cy="1655763"/>
            <a:chOff x="772" y="1886"/>
            <a:chExt cx="981" cy="1043"/>
          </a:xfrm>
        </p:grpSpPr>
        <p:sp>
          <p:nvSpPr>
            <p:cNvPr id="49" name="Line 23"/>
            <p:cNvSpPr>
              <a:spLocks noChangeShapeType="1"/>
            </p:cNvSpPr>
            <p:nvPr/>
          </p:nvSpPr>
          <p:spPr bwMode="auto">
            <a:xfrm flipV="1">
              <a:off x="1168" y="188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>
              <a:off x="1200" y="2928"/>
              <a:ext cx="195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" name="Group 44"/>
            <p:cNvGrpSpPr>
              <a:grpSpLocks/>
            </p:cNvGrpSpPr>
            <p:nvPr/>
          </p:nvGrpSpPr>
          <p:grpSpPr bwMode="auto">
            <a:xfrm rot="-1494471">
              <a:off x="1587" y="2346"/>
              <a:ext cx="166" cy="212"/>
              <a:chOff x="1584" y="2352"/>
              <a:chExt cx="166" cy="212"/>
            </a:xfrm>
          </p:grpSpPr>
          <p:sp>
            <p:nvSpPr>
              <p:cNvPr id="55" name="Line 24"/>
              <p:cNvSpPr>
                <a:spLocks noChangeShapeType="1"/>
              </p:cNvSpPr>
              <p:nvPr/>
            </p:nvSpPr>
            <p:spPr bwMode="auto">
              <a:xfrm flipV="1">
                <a:off x="1584" y="235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 flipV="1">
                <a:off x="1654" y="237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" name="Group 45"/>
            <p:cNvGrpSpPr>
              <a:grpSpLocks/>
            </p:cNvGrpSpPr>
            <p:nvPr/>
          </p:nvGrpSpPr>
          <p:grpSpPr bwMode="auto">
            <a:xfrm rot="1494471" flipH="1">
              <a:off x="772" y="2335"/>
              <a:ext cx="160" cy="235"/>
              <a:chOff x="1520" y="2309"/>
              <a:chExt cx="160" cy="235"/>
            </a:xfrm>
          </p:grpSpPr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 flipV="1">
                <a:off x="1584" y="235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47"/>
              <p:cNvSpPr>
                <a:spLocks noChangeShapeType="1"/>
              </p:cNvSpPr>
              <p:nvPr/>
            </p:nvSpPr>
            <p:spPr bwMode="auto">
              <a:xfrm flipV="1">
                <a:off x="1520" y="2309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206858" name="Object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4950" y="3716338"/>
            <a:ext cx="3365500" cy="503237"/>
          </a:xfrm>
          <a:prstGeom prst="rect">
            <a:avLst/>
          </a:prstGeom>
          <a:noFill/>
        </p:spPr>
      </p:pic>
      <p:sp>
        <p:nvSpPr>
          <p:cNvPr id="58" name="Правая фигурная скобка 57"/>
          <p:cNvSpPr/>
          <p:nvPr/>
        </p:nvSpPr>
        <p:spPr>
          <a:xfrm>
            <a:off x="3707904" y="3284984"/>
            <a:ext cx="299464" cy="864096"/>
          </a:xfrm>
          <a:prstGeom prst="rightBrace">
            <a:avLst>
              <a:gd name="adj1" fmla="val 4525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859" name="Object 11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59832" y="5589240"/>
            <a:ext cx="2762250" cy="503238"/>
          </a:xfrm>
          <a:prstGeom prst="rect">
            <a:avLst/>
          </a:prstGeom>
          <a:noFill/>
        </p:spPr>
      </p:pic>
      <p:pic>
        <p:nvPicPr>
          <p:cNvPr id="206860" name="Object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22638" y="6092825"/>
            <a:ext cx="2381250" cy="503238"/>
          </a:xfrm>
          <a:prstGeom prst="rect">
            <a:avLst/>
          </a:prstGeom>
          <a:noFill/>
        </p:spPr>
      </p:pic>
      <p:pic>
        <p:nvPicPr>
          <p:cNvPr id="2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62" name="Управляющая кнопка: возврат 61">
            <a:hlinkClick r:id="" action="ppaction://hlinkshowjump?jump=lastslideviewed" highlightClick="1"/>
          </p:cNvPr>
          <p:cNvSpPr/>
          <p:nvPr/>
        </p:nvSpPr>
        <p:spPr>
          <a:xfrm>
            <a:off x="7308304" y="5877272"/>
            <a:ext cx="86409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33" grpId="0" animBg="1"/>
      <p:bldP spid="34" grpId="0" animBg="1"/>
      <p:bldP spid="35" grpId="0" animBg="1"/>
      <p:bldP spid="36" grpId="0" animBg="1"/>
      <p:bldP spid="58" grpId="0" animBg="1"/>
      <p:bldP spid="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51520" y="260648"/>
            <a:ext cx="86409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диагональ параллелограмма является биссектрисой угла, то этот параллелограмм – ромб.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29" name="Object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340768"/>
            <a:ext cx="4127500" cy="504825"/>
          </a:xfrm>
          <a:prstGeom prst="rect">
            <a:avLst/>
          </a:prstGeom>
          <a:noFill/>
        </p:spPr>
      </p:pic>
      <p:pic>
        <p:nvPicPr>
          <p:cNvPr id="30" name="Object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700808"/>
            <a:ext cx="3079750" cy="503238"/>
          </a:xfrm>
          <a:prstGeom prst="rect">
            <a:avLst/>
          </a:prstGeom>
          <a:noFill/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107504" y="2132856"/>
            <a:ext cx="43924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Object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624" y="2132856"/>
            <a:ext cx="2381250" cy="501650"/>
          </a:xfrm>
          <a:prstGeom prst="rect">
            <a:avLst/>
          </a:prstGeom>
          <a:noFill/>
        </p:spPr>
      </p:pic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814242" y="3603328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6185842" y="1317328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8028384" y="3573016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490642" y="5965528"/>
            <a:ext cx="44435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AutoShape 16"/>
          <p:cNvSpPr>
            <a:spLocks noChangeArrowheads="1"/>
          </p:cNvSpPr>
          <p:nvPr/>
        </p:nvSpPr>
        <p:spPr bwMode="auto">
          <a:xfrm rot="21547410">
            <a:off x="5271442" y="1622128"/>
            <a:ext cx="2819400" cy="4419600"/>
          </a:xfrm>
          <a:prstGeom prst="diamond">
            <a:avLst/>
          </a:prstGeom>
          <a:noFill/>
          <a:ln w="63500">
            <a:solidFill>
              <a:srgbClr val="C0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Freeform 20"/>
          <p:cNvSpPr>
            <a:spLocks/>
          </p:cNvSpPr>
          <p:nvPr/>
        </p:nvSpPr>
        <p:spPr bwMode="auto">
          <a:xfrm>
            <a:off x="5292080" y="3819228"/>
            <a:ext cx="2760662" cy="39688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1739" y="0"/>
              </a:cxn>
            </a:cxnLst>
            <a:rect l="0" t="0" r="r" b="b"/>
            <a:pathLst>
              <a:path w="1739" h="25">
                <a:moveTo>
                  <a:pt x="0" y="25"/>
                </a:moveTo>
                <a:lnTo>
                  <a:pt x="1739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" name="Управляющая кнопка: возврат 57">
            <a:hlinkClick r:id="" action="ppaction://hlinkshowjump?jump=lastslideviewed" highlightClick="1"/>
          </p:cNvPr>
          <p:cNvSpPr/>
          <p:nvPr/>
        </p:nvSpPr>
        <p:spPr>
          <a:xfrm>
            <a:off x="7308304" y="5877272"/>
            <a:ext cx="86409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436096" y="3356992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5436096" y="3789040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7524328" y="3789040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7524328" y="3356992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Управляющая кнопка: настраиваемая 62">
            <a:hlinkClick r:id="" action="ppaction://noaction" highlightClick="1"/>
          </p:cNvPr>
          <p:cNvSpPr/>
          <p:nvPr/>
        </p:nvSpPr>
        <p:spPr>
          <a:xfrm>
            <a:off x="467544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Док-во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" name="Object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520" y="2708920"/>
            <a:ext cx="4159250" cy="503237"/>
          </a:xfrm>
          <a:prstGeom prst="rect">
            <a:avLst/>
          </a:prstGeom>
          <a:noFill/>
        </p:spPr>
      </p:pic>
      <p:pic>
        <p:nvPicPr>
          <p:cNvPr id="65" name="Object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640" y="4149080"/>
            <a:ext cx="2476500" cy="438150"/>
          </a:xfrm>
          <a:prstGeom prst="rect">
            <a:avLst/>
          </a:prstGeom>
          <a:noFill/>
        </p:spPr>
      </p:pic>
      <p:pic>
        <p:nvPicPr>
          <p:cNvPr id="66" name="Object 1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600" y="4509120"/>
            <a:ext cx="4572000" cy="409575"/>
          </a:xfrm>
          <a:prstGeom prst="rect">
            <a:avLst/>
          </a:prstGeom>
          <a:noFill/>
        </p:spPr>
      </p:pic>
      <p:sp>
        <p:nvSpPr>
          <p:cNvPr id="67" name="Стрелка вправо с вырезом 66"/>
          <p:cNvSpPr/>
          <p:nvPr/>
        </p:nvSpPr>
        <p:spPr>
          <a:xfrm>
            <a:off x="467544" y="4221088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с вырезом 67"/>
          <p:cNvSpPr/>
          <p:nvPr/>
        </p:nvSpPr>
        <p:spPr>
          <a:xfrm>
            <a:off x="1619672" y="5373216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Object 1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512" y="4869160"/>
            <a:ext cx="5842000" cy="503238"/>
          </a:xfrm>
          <a:prstGeom prst="rect">
            <a:avLst/>
          </a:prstGeom>
          <a:noFill/>
        </p:spPr>
      </p:pic>
      <p:pic>
        <p:nvPicPr>
          <p:cNvPr id="71" name="Object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1520" y="3212976"/>
            <a:ext cx="4254500" cy="503237"/>
          </a:xfrm>
          <a:prstGeom prst="rect">
            <a:avLst/>
          </a:prstGeom>
          <a:noFill/>
        </p:spPr>
      </p:pic>
      <p:sp>
        <p:nvSpPr>
          <p:cNvPr id="72" name="Правая фигурная скобка 71"/>
          <p:cNvSpPr/>
          <p:nvPr/>
        </p:nvSpPr>
        <p:spPr>
          <a:xfrm>
            <a:off x="4355976" y="2780928"/>
            <a:ext cx="299464" cy="1296144"/>
          </a:xfrm>
          <a:prstGeom prst="rightBrace">
            <a:avLst>
              <a:gd name="adj1" fmla="val 4525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3" name="Object 11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59832" y="5733256"/>
            <a:ext cx="2762250" cy="503238"/>
          </a:xfrm>
          <a:prstGeom prst="rect">
            <a:avLst/>
          </a:prstGeom>
          <a:noFill/>
        </p:spPr>
      </p:pic>
      <p:pic>
        <p:nvPicPr>
          <p:cNvPr id="74" name="Object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63888" y="6165304"/>
            <a:ext cx="2381250" cy="503238"/>
          </a:xfrm>
          <a:prstGeom prst="rect">
            <a:avLst/>
          </a:prstGeom>
          <a:noFill/>
        </p:spPr>
      </p:pic>
      <p:pic>
        <p:nvPicPr>
          <p:cNvPr id="224268" name="Object 12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3528" y="3717032"/>
            <a:ext cx="2032000" cy="503238"/>
          </a:xfrm>
          <a:prstGeom prst="rect">
            <a:avLst/>
          </a:prstGeom>
          <a:noFill/>
        </p:spPr>
      </p:pic>
      <p:pic>
        <p:nvPicPr>
          <p:cNvPr id="224269" name="Object 13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55776" y="5301208"/>
            <a:ext cx="3365500" cy="439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7" grpId="0" animBg="1"/>
      <p:bldP spid="68" grpId="0" animBg="1"/>
      <p:bldP spid="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1520" y="260648"/>
            <a:ext cx="86409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Биссектрисы углов А и В параллелограмма АВС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пересекают его стороны ВС и А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точках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соответственно. Определите вид четырёхугольника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ABEF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7" name="Object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484784"/>
            <a:ext cx="4127500" cy="504825"/>
          </a:xfrm>
          <a:prstGeom prst="rect">
            <a:avLst/>
          </a:prstGeom>
          <a:noFill/>
        </p:spPr>
      </p:pic>
      <p:pic>
        <p:nvPicPr>
          <p:cNvPr id="18" name="Object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713" y="1844675"/>
            <a:ext cx="3746500" cy="503238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79512" y="2276872"/>
            <a:ext cx="43924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ject 1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536" y="2276872"/>
            <a:ext cx="3746500" cy="501650"/>
          </a:xfrm>
          <a:prstGeom prst="rect">
            <a:avLst/>
          </a:prstGeom>
          <a:noFill/>
        </p:spPr>
      </p:pic>
      <p:sp>
        <p:nvSpPr>
          <p:cNvPr id="29" name="Дуга 28"/>
          <p:cNvSpPr/>
          <p:nvPr/>
        </p:nvSpPr>
        <p:spPr>
          <a:xfrm rot="679554">
            <a:off x="4962339" y="3214189"/>
            <a:ext cx="833071" cy="643328"/>
          </a:xfrm>
          <a:prstGeom prst="arc">
            <a:avLst>
              <a:gd name="adj1" fmla="val 16200000"/>
              <a:gd name="adj2" fmla="val 2767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4932040" y="1340768"/>
            <a:ext cx="4095922" cy="2736304"/>
            <a:chOff x="4307386" y="1340768"/>
            <a:chExt cx="4720576" cy="3146750"/>
          </a:xfrm>
        </p:grpSpPr>
        <p:sp>
          <p:nvSpPr>
            <p:cNvPr id="3" name="Параллелограмм 2"/>
            <p:cNvSpPr/>
            <p:nvPr/>
          </p:nvSpPr>
          <p:spPr>
            <a:xfrm>
              <a:off x="4788024" y="1772816"/>
              <a:ext cx="3816424" cy="2232248"/>
            </a:xfrm>
            <a:prstGeom prst="parallelogram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4307386" y="3659426"/>
              <a:ext cx="42351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4932040" y="1412776"/>
              <a:ext cx="42351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8604448" y="1412776"/>
              <a:ext cx="42351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740352" y="3933056"/>
              <a:ext cx="444352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4788024" y="1589196"/>
              <a:ext cx="3087918" cy="24158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 flipV="1">
              <a:off x="5364088" y="1772816"/>
              <a:ext cx="2013916" cy="27147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212025" y="1340768"/>
              <a:ext cx="389850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6631097" y="3907854"/>
              <a:ext cx="389850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7046045" y="1754814"/>
              <a:ext cx="576064" cy="2232248"/>
            </a:xfrm>
            <a:prstGeom prst="line">
              <a:avLst/>
            </a:prstGeom>
            <a:ln w="508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Дуга 27"/>
            <p:cNvSpPr/>
            <p:nvPr/>
          </p:nvSpPr>
          <p:spPr>
            <a:xfrm rot="5591095">
              <a:off x="4882144" y="1319851"/>
              <a:ext cx="777975" cy="866762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 rot="777744">
              <a:off x="4556355" y="3695962"/>
              <a:ext cx="517952" cy="561385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7092280" y="1700808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5796136" y="3140968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467544" y="5733256"/>
            <a:ext cx="23042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Док-во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Object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512" y="2708920"/>
            <a:ext cx="5365750" cy="503238"/>
          </a:xfrm>
          <a:prstGeom prst="rect">
            <a:avLst/>
          </a:prstGeom>
          <a:noFill/>
        </p:spPr>
      </p:pic>
      <p:pic>
        <p:nvPicPr>
          <p:cNvPr id="36" name="Object 1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43608" y="4149080"/>
            <a:ext cx="2159000" cy="501650"/>
          </a:xfrm>
          <a:prstGeom prst="rect">
            <a:avLst/>
          </a:prstGeom>
          <a:noFill/>
        </p:spPr>
      </p:pic>
      <p:pic>
        <p:nvPicPr>
          <p:cNvPr id="37" name="Object 13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19872" y="4149080"/>
            <a:ext cx="1492250" cy="409575"/>
          </a:xfrm>
          <a:prstGeom prst="rect">
            <a:avLst/>
          </a:prstGeom>
          <a:noFill/>
        </p:spPr>
      </p:pic>
      <p:sp>
        <p:nvSpPr>
          <p:cNvPr id="38" name="Стрелка вправо с вырезом 37"/>
          <p:cNvSpPr/>
          <p:nvPr/>
        </p:nvSpPr>
        <p:spPr>
          <a:xfrm>
            <a:off x="251520" y="3284984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с вырезом 38"/>
          <p:cNvSpPr/>
          <p:nvPr/>
        </p:nvSpPr>
        <p:spPr>
          <a:xfrm>
            <a:off x="251520" y="5085184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Object 15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1520" y="4581128"/>
            <a:ext cx="5175251" cy="503238"/>
          </a:xfrm>
          <a:prstGeom prst="rect">
            <a:avLst/>
          </a:prstGeom>
          <a:noFill/>
        </p:spPr>
      </p:pic>
      <p:pic>
        <p:nvPicPr>
          <p:cNvPr id="41" name="Object 10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5263" y="3716338"/>
            <a:ext cx="5492750" cy="503237"/>
          </a:xfrm>
          <a:prstGeom prst="rect">
            <a:avLst/>
          </a:prstGeom>
          <a:noFill/>
        </p:spPr>
      </p:pic>
      <p:pic>
        <p:nvPicPr>
          <p:cNvPr id="44" name="Object 12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08104" y="4581128"/>
            <a:ext cx="2857500" cy="503238"/>
          </a:xfrm>
          <a:prstGeom prst="rect">
            <a:avLst/>
          </a:prstGeom>
          <a:noFill/>
        </p:spPr>
      </p:pic>
      <p:pic>
        <p:nvPicPr>
          <p:cNvPr id="45" name="Object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995363" y="3213100"/>
            <a:ext cx="2190750" cy="503238"/>
          </a:xfrm>
          <a:prstGeom prst="rect">
            <a:avLst/>
          </a:prstGeom>
          <a:noFill/>
        </p:spPr>
      </p:pic>
      <p:pic>
        <p:nvPicPr>
          <p:cNvPr id="46" name="Object 13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63638" y="5027613"/>
            <a:ext cx="3270250" cy="409575"/>
          </a:xfrm>
          <a:prstGeom prst="rect">
            <a:avLst/>
          </a:prstGeom>
          <a:noFill/>
        </p:spPr>
      </p:pic>
      <p:pic>
        <p:nvPicPr>
          <p:cNvPr id="228365" name="Object 13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347864" y="3212976"/>
            <a:ext cx="1524000" cy="407988"/>
          </a:xfrm>
          <a:prstGeom prst="rect">
            <a:avLst/>
          </a:prstGeom>
          <a:noFill/>
        </p:spPr>
      </p:pic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6084168" y="1700808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трелка вправо с вырезом 49"/>
          <p:cNvSpPr/>
          <p:nvPr/>
        </p:nvSpPr>
        <p:spPr>
          <a:xfrm>
            <a:off x="251520" y="4221088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6660232" y="3140968"/>
            <a:ext cx="364202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трелка вправо с вырезом 51"/>
          <p:cNvSpPr/>
          <p:nvPr/>
        </p:nvSpPr>
        <p:spPr>
          <a:xfrm>
            <a:off x="4572000" y="5085184"/>
            <a:ext cx="720080" cy="288032"/>
          </a:xfrm>
          <a:prstGeom prst="notchedRightArrow">
            <a:avLst>
              <a:gd name="adj1" fmla="val 50000"/>
              <a:gd name="adj2" fmla="val 142065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Object 11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220072" y="5445224"/>
            <a:ext cx="2762250" cy="503238"/>
          </a:xfrm>
          <a:prstGeom prst="rect">
            <a:avLst/>
          </a:prstGeom>
          <a:noFill/>
        </p:spPr>
      </p:pic>
      <p:pic>
        <p:nvPicPr>
          <p:cNvPr id="228366" name="Object 14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705475" y="5013325"/>
            <a:ext cx="2317750" cy="503238"/>
          </a:xfrm>
          <a:prstGeom prst="rect">
            <a:avLst/>
          </a:prstGeom>
          <a:noFill/>
        </p:spPr>
      </p:pic>
      <p:sp>
        <p:nvSpPr>
          <p:cNvPr id="55" name="Управляющая кнопка: далее 54">
            <a:hlinkClick r:id="" action="ppaction://hlinkshowjump?jump=endshow" highlightClick="1"/>
          </p:cNvPr>
          <p:cNvSpPr/>
          <p:nvPr/>
        </p:nvSpPr>
        <p:spPr>
          <a:xfrm>
            <a:off x="6948264" y="6093296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8" grpId="0" animBg="1"/>
      <p:bldP spid="39" grpId="0" animBg="1"/>
      <p:bldP spid="49" grpId="0"/>
      <p:bldP spid="50" grpId="0" animBg="1"/>
      <p:bldP spid="51" grpId="0"/>
      <p:bldP spid="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 descr="https://cs8.livemaster.ru/storage/d5/54/d37f85d64093fd860e64f2d8db0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548680"/>
            <a:ext cx="4536504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Природа говорит языком математики: буквы этого языка – круги, треугольники и иные математические фигуры.</a:t>
            </a:r>
          </a:p>
          <a:p>
            <a:pPr algn="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(Г. Галилей)</a:t>
            </a: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9026" name="Picture 2" descr="http://myphotoskills.azurewebsites.net/img/history/galileo.jpg"/>
          <p:cNvPicPr>
            <a:picLocks noChangeAspect="1" noChangeArrowheads="1"/>
          </p:cNvPicPr>
          <p:nvPr/>
        </p:nvPicPr>
        <p:blipFill>
          <a:blip r:embed="rId3" cstate="print"/>
          <a:srcRect r="50"/>
          <a:stretch>
            <a:fillRect/>
          </a:stretch>
        </p:blipFill>
        <p:spPr bwMode="auto">
          <a:xfrm>
            <a:off x="5436096" y="548680"/>
            <a:ext cx="3122462" cy="4248472"/>
          </a:xfrm>
          <a:prstGeom prst="rect">
            <a:avLst/>
          </a:prstGeom>
          <a:noFill/>
        </p:spPr>
      </p:pic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5292080" y="5229200"/>
            <a:ext cx="2736304" cy="432048"/>
          </a:xfrm>
          <a:prstGeom prst="actionButtonBlank">
            <a:avLst/>
          </a:prstGeom>
          <a:solidFill>
            <a:srgbClr val="CBD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Повторяем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5292080" y="5805264"/>
            <a:ext cx="2736304" cy="432048"/>
          </a:xfrm>
          <a:prstGeom prst="actionButtonBlank">
            <a:avLst/>
          </a:prstGeom>
          <a:solidFill>
            <a:srgbClr val="CBD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Узнаём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108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cdn.eksmo.ru/v2/VEN000000000429759/COVER/cover3d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24857">
            <a:off x="6223957" y="1761742"/>
            <a:ext cx="2270903" cy="295232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3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Любой ли четырёхугольник является параллелограммом?</a:t>
            </a:r>
          </a:p>
          <a:p>
            <a:pPr algn="ctr"/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323528" y="5589240"/>
            <a:ext cx="792088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1259632" y="5589240"/>
            <a:ext cx="792088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2195736" y="5589240"/>
            <a:ext cx="792088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3131840" y="5589240"/>
            <a:ext cx="792088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4067944" y="5589240"/>
            <a:ext cx="792088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5004048" y="5589240"/>
            <a:ext cx="792088" cy="6823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Повторяем теорию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3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Любой ли параллелограмм является прямоугольником?</a:t>
            </a:r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3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Чему равна сумма углов параллелограмма?</a:t>
            </a:r>
          </a:p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360</a:t>
            </a:r>
            <a:r>
              <a:rPr lang="en-US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endParaRPr lang="ru-RU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3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Одна сторона прямоугольника равна 6см, а другая сторона больше её на 2см. Чему равен периметр прямоугольника?</a:t>
            </a:r>
          </a:p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= 2·(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+ b)</a:t>
            </a:r>
          </a:p>
          <a:p>
            <a:pPr algn="ctr"/>
            <a:endParaRPr lang="en-US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 = 28 </a:t>
            </a:r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4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3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Каково свойство диагоналей прямоугольника?</a:t>
            </a:r>
          </a:p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Диагонали прямоугольника равны.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3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Сумма длин диагоналей прямоугольника 12 см. Найдите длину каждой диагонали.</a:t>
            </a:r>
          </a:p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23528" y="1700808"/>
            <a:ext cx="5256584" cy="3168352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Диагонали прямоугольника равны.</a:t>
            </a:r>
          </a:p>
          <a:p>
            <a:pPr algn="ctr"/>
            <a:endParaRPr lang="ru-RU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 : 2 = 6 (см)</a:t>
            </a:r>
          </a:p>
        </p:txBody>
      </p:sp>
      <p:pic>
        <p:nvPicPr>
          <p:cNvPr id="33" name="Рисунок 32" descr="четырёху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196752"/>
            <a:ext cx="2942946" cy="3923928"/>
          </a:xfrm>
          <a:prstGeom prst="rect">
            <a:avLst/>
          </a:prstGeom>
        </p:spPr>
      </p:pic>
      <p:pic>
        <p:nvPicPr>
          <p:cNvPr id="36" name="Рисунок 35" descr="прямоуг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1124744"/>
            <a:ext cx="3186354" cy="4248472"/>
          </a:xfrm>
          <a:prstGeom prst="rect">
            <a:avLst/>
          </a:prstGeom>
        </p:spPr>
      </p:pic>
      <p:pic>
        <p:nvPicPr>
          <p:cNvPr id="37" name="Рисунок 36" descr="прямоуг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1196752"/>
            <a:ext cx="3010644" cy="4014192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 flipH="1" flipV="1">
            <a:off x="6516216" y="1700808"/>
            <a:ext cx="1728192" cy="3024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516216" y="1700808"/>
            <a:ext cx="1728192" cy="3024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9" grpId="0" animBg="1"/>
      <p:bldP spid="40" grpId="0" animBg="1"/>
      <p:bldP spid="34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88024" y="4869160"/>
            <a:ext cx="4189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indent="-34290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рисунку определите </a:t>
            </a:r>
          </a:p>
          <a:p>
            <a:pPr marL="342900" indent="-34290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сформулируйте признак </a:t>
            </a:r>
          </a:p>
          <a:p>
            <a:pPr marL="342900" indent="-34290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параллелограмма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28651" y="1324000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6651" y="3305200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499992" y="1412776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27376" y="3305200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755576" y="1628800"/>
            <a:ext cx="38100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920" y="1152"/>
              </a:cxn>
              <a:cxn ang="0">
                <a:pos x="2400" y="0"/>
              </a:cxn>
              <a:cxn ang="0">
                <a:pos x="528" y="0"/>
              </a:cxn>
              <a:cxn ang="0">
                <a:pos x="0" y="1152"/>
              </a:cxn>
            </a:cxnLst>
            <a:rect l="0" t="0" r="r" b="b"/>
            <a:pathLst>
              <a:path w="2400" h="1152">
                <a:moveTo>
                  <a:pt x="0" y="1152"/>
                </a:moveTo>
                <a:lnTo>
                  <a:pt x="1920" y="1152"/>
                </a:lnTo>
                <a:lnTo>
                  <a:pt x="2400" y="0"/>
                </a:lnTo>
                <a:lnTo>
                  <a:pt x="528" y="0"/>
                </a:lnTo>
                <a:lnTo>
                  <a:pt x="0" y="1152"/>
                </a:lnTo>
                <a:close/>
              </a:path>
            </a:pathLst>
          </a:custGeom>
          <a:noFill/>
          <a:ln w="635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ru-RU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136576" y="2314600"/>
            <a:ext cx="3124200" cy="381000"/>
            <a:chOff x="528" y="1728"/>
            <a:chExt cx="1968" cy="240"/>
          </a:xfrm>
        </p:grpSpPr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528" y="17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>
              <a:off x="2352" y="1824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2139876" y="1476400"/>
            <a:ext cx="952500" cy="2120900"/>
            <a:chOff x="1160" y="720"/>
            <a:chExt cx="600" cy="1336"/>
          </a:xfrm>
        </p:grpSpPr>
        <p:grpSp>
          <p:nvGrpSpPr>
            <p:cNvPr id="4" name="Group 64"/>
            <p:cNvGrpSpPr>
              <a:grpSpLocks/>
            </p:cNvGrpSpPr>
            <p:nvPr/>
          </p:nvGrpSpPr>
          <p:grpSpPr bwMode="auto">
            <a:xfrm>
              <a:off x="1160" y="1872"/>
              <a:ext cx="128" cy="184"/>
              <a:chOff x="1160" y="1872"/>
              <a:chExt cx="128" cy="184"/>
            </a:xfrm>
          </p:grpSpPr>
          <p:sp>
            <p:nvSpPr>
              <p:cNvPr id="53" name="Freeform 62"/>
              <p:cNvSpPr>
                <a:spLocks/>
              </p:cNvSpPr>
              <p:nvPr/>
            </p:nvSpPr>
            <p:spPr bwMode="auto">
              <a:xfrm>
                <a:off x="116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4" name="Freeform 63"/>
              <p:cNvSpPr>
                <a:spLocks/>
              </p:cNvSpPr>
              <p:nvPr/>
            </p:nvSpPr>
            <p:spPr bwMode="auto">
              <a:xfrm>
                <a:off x="120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1" name="Group 65"/>
            <p:cNvGrpSpPr>
              <a:grpSpLocks/>
            </p:cNvGrpSpPr>
            <p:nvPr/>
          </p:nvGrpSpPr>
          <p:grpSpPr bwMode="auto">
            <a:xfrm>
              <a:off x="1632" y="720"/>
              <a:ext cx="128" cy="184"/>
              <a:chOff x="1160" y="1872"/>
              <a:chExt cx="128" cy="184"/>
            </a:xfrm>
          </p:grpSpPr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116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120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</p:grpSp>
      </p:grpSp>
      <p:sp>
        <p:nvSpPr>
          <p:cNvPr id="16" name="Freeform 72"/>
          <p:cNvSpPr>
            <a:spLocks/>
          </p:cNvSpPr>
          <p:nvPr/>
        </p:nvSpPr>
        <p:spPr bwMode="auto">
          <a:xfrm>
            <a:off x="4808537" y="1790700"/>
            <a:ext cx="3810000" cy="18415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896" y="1160"/>
              </a:cxn>
              <a:cxn ang="0">
                <a:pos x="2400" y="0"/>
              </a:cxn>
              <a:cxn ang="0">
                <a:pos x="528" y="0"/>
              </a:cxn>
              <a:cxn ang="0">
                <a:pos x="0" y="1152"/>
              </a:cxn>
            </a:cxnLst>
            <a:rect l="0" t="0" r="r" b="b"/>
            <a:pathLst>
              <a:path w="2400" h="1160">
                <a:moveTo>
                  <a:pt x="0" y="1152"/>
                </a:moveTo>
                <a:lnTo>
                  <a:pt x="1896" y="1160"/>
                </a:lnTo>
                <a:lnTo>
                  <a:pt x="2400" y="0"/>
                </a:lnTo>
                <a:lnTo>
                  <a:pt x="528" y="0"/>
                </a:lnTo>
                <a:lnTo>
                  <a:pt x="0" y="1152"/>
                </a:lnTo>
                <a:close/>
              </a:path>
            </a:pathLst>
          </a:custGeom>
          <a:noFill/>
          <a:ln w="635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ru-RU"/>
          </a:p>
        </p:txBody>
      </p:sp>
      <p:sp>
        <p:nvSpPr>
          <p:cNvPr id="22" name="Freeform 97"/>
          <p:cNvSpPr>
            <a:spLocks/>
          </p:cNvSpPr>
          <p:nvPr/>
        </p:nvSpPr>
        <p:spPr bwMode="auto">
          <a:xfrm>
            <a:off x="623243" y="4222676"/>
            <a:ext cx="38100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920" y="1152"/>
              </a:cxn>
              <a:cxn ang="0">
                <a:pos x="2400" y="0"/>
              </a:cxn>
              <a:cxn ang="0">
                <a:pos x="528" y="0"/>
              </a:cxn>
              <a:cxn ang="0">
                <a:pos x="0" y="1152"/>
              </a:cxn>
            </a:cxnLst>
            <a:rect l="0" t="0" r="r" b="b"/>
            <a:pathLst>
              <a:path w="2400" h="1152">
                <a:moveTo>
                  <a:pt x="0" y="1152"/>
                </a:moveTo>
                <a:lnTo>
                  <a:pt x="1920" y="1152"/>
                </a:lnTo>
                <a:lnTo>
                  <a:pt x="2400" y="0"/>
                </a:lnTo>
                <a:lnTo>
                  <a:pt x="528" y="0"/>
                </a:lnTo>
                <a:lnTo>
                  <a:pt x="0" y="1152"/>
                </a:lnTo>
                <a:close/>
              </a:path>
            </a:pathLst>
          </a:custGeom>
          <a:noFill/>
          <a:ln w="635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ru-RU"/>
          </a:p>
        </p:txBody>
      </p:sp>
      <p:sp>
        <p:nvSpPr>
          <p:cNvPr id="24" name="Freeform 99"/>
          <p:cNvSpPr>
            <a:spLocks/>
          </p:cNvSpPr>
          <p:nvPr/>
        </p:nvSpPr>
        <p:spPr bwMode="auto">
          <a:xfrm>
            <a:off x="683568" y="4221088"/>
            <a:ext cx="3759200" cy="1816100"/>
          </a:xfrm>
          <a:custGeom>
            <a:avLst/>
            <a:gdLst/>
            <a:ahLst/>
            <a:cxnLst>
              <a:cxn ang="0">
                <a:pos x="0" y="1144"/>
              </a:cxn>
              <a:cxn ang="0">
                <a:pos x="2368" y="0"/>
              </a:cxn>
            </a:cxnLst>
            <a:rect l="0" t="0" r="r" b="b"/>
            <a:pathLst>
              <a:path w="2368" h="1144">
                <a:moveTo>
                  <a:pt x="0" y="1144"/>
                </a:moveTo>
                <a:lnTo>
                  <a:pt x="2368" y="0"/>
                </a:lnTo>
              </a:path>
            </a:pathLst>
          </a:custGeom>
          <a:noFill/>
          <a:ln w="28575" cmpd="sng">
            <a:solidFill>
              <a:schemeClr val="tx2">
                <a:lumMod val="60000"/>
                <a:lumOff val="40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ru-RU"/>
          </a:p>
        </p:txBody>
      </p:sp>
      <p:sp>
        <p:nvSpPr>
          <p:cNvPr id="25" name="Line 116"/>
          <p:cNvSpPr>
            <a:spLocks noChangeShapeType="1"/>
          </p:cNvSpPr>
          <p:nvPr/>
        </p:nvSpPr>
        <p:spPr bwMode="auto">
          <a:xfrm>
            <a:off x="1461443" y="4222676"/>
            <a:ext cx="2209800" cy="1828800"/>
          </a:xfrm>
          <a:prstGeom prst="line">
            <a:avLst/>
          </a:prstGeom>
          <a:noFill/>
          <a:ln w="28575">
            <a:solidFill>
              <a:srgbClr val="3E6CA4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ru-RU"/>
          </a:p>
        </p:txBody>
      </p:sp>
      <p:sp>
        <p:nvSpPr>
          <p:cNvPr id="30" name="Text Box 127"/>
          <p:cNvSpPr txBox="1">
            <a:spLocks noChangeArrowheads="1"/>
          </p:cNvSpPr>
          <p:nvPr/>
        </p:nvSpPr>
        <p:spPr bwMode="auto">
          <a:xfrm>
            <a:off x="2375843" y="4665588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grpSp>
        <p:nvGrpSpPr>
          <p:cNvPr id="12" name="Group 140"/>
          <p:cNvGrpSpPr>
            <a:grpSpLocks/>
          </p:cNvGrpSpPr>
          <p:nvPr/>
        </p:nvGrpSpPr>
        <p:grpSpPr bwMode="auto">
          <a:xfrm>
            <a:off x="1893243" y="4487788"/>
            <a:ext cx="1206500" cy="1193800"/>
            <a:chOff x="1088" y="3056"/>
            <a:chExt cx="760" cy="752"/>
          </a:xfrm>
        </p:grpSpPr>
        <p:sp>
          <p:nvSpPr>
            <p:cNvPr id="39" name="Freeform 125"/>
            <p:cNvSpPr>
              <a:spLocks/>
            </p:cNvSpPr>
            <p:nvPr/>
          </p:nvSpPr>
          <p:spPr bwMode="auto">
            <a:xfrm>
              <a:off x="1088" y="3056"/>
              <a:ext cx="120" cy="20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0" y="208"/>
                </a:cxn>
              </a:cxnLst>
              <a:rect l="0" t="0" r="r" b="b"/>
              <a:pathLst>
                <a:path w="120" h="208">
                  <a:moveTo>
                    <a:pt x="120" y="0"/>
                  </a:moveTo>
                  <a:lnTo>
                    <a:pt x="0" y="20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40" name="Freeform 128"/>
            <p:cNvSpPr>
              <a:spLocks/>
            </p:cNvSpPr>
            <p:nvPr/>
          </p:nvSpPr>
          <p:spPr bwMode="auto">
            <a:xfrm>
              <a:off x="1728" y="3600"/>
              <a:ext cx="120" cy="20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0" y="208"/>
                </a:cxn>
              </a:cxnLst>
              <a:rect l="0" t="0" r="r" b="b"/>
              <a:pathLst>
                <a:path w="120" h="208">
                  <a:moveTo>
                    <a:pt x="120" y="0"/>
                  </a:moveTo>
                  <a:lnTo>
                    <a:pt x="0" y="20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1385243" y="4633842"/>
            <a:ext cx="2133600" cy="1073151"/>
            <a:chOff x="768" y="3148"/>
            <a:chExt cx="1344" cy="676"/>
          </a:xfrm>
        </p:grpSpPr>
        <p:grpSp>
          <p:nvGrpSpPr>
            <p:cNvPr id="14" name="Group 130"/>
            <p:cNvGrpSpPr>
              <a:grpSpLocks/>
            </p:cNvGrpSpPr>
            <p:nvPr/>
          </p:nvGrpSpPr>
          <p:grpSpPr bwMode="auto">
            <a:xfrm rot="-4442526" flipH="1" flipV="1">
              <a:off x="1956" y="3120"/>
              <a:ext cx="128" cy="184"/>
              <a:chOff x="1160" y="1872"/>
              <a:chExt cx="128" cy="184"/>
            </a:xfrm>
          </p:grpSpPr>
          <p:sp>
            <p:nvSpPr>
              <p:cNvPr id="37" name="Freeform 131"/>
              <p:cNvSpPr>
                <a:spLocks/>
              </p:cNvSpPr>
              <p:nvPr/>
            </p:nvSpPr>
            <p:spPr bwMode="auto">
              <a:xfrm>
                <a:off x="116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8" name="Freeform 132"/>
              <p:cNvSpPr>
                <a:spLocks/>
              </p:cNvSpPr>
              <p:nvPr/>
            </p:nvSpPr>
            <p:spPr bwMode="auto">
              <a:xfrm>
                <a:off x="120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5" name="Group 136"/>
            <p:cNvGrpSpPr>
              <a:grpSpLocks/>
            </p:cNvGrpSpPr>
            <p:nvPr/>
          </p:nvGrpSpPr>
          <p:grpSpPr bwMode="auto">
            <a:xfrm rot="-4442526">
              <a:off x="796" y="3668"/>
              <a:ext cx="128" cy="184"/>
              <a:chOff x="1160" y="1872"/>
              <a:chExt cx="128" cy="184"/>
            </a:xfrm>
          </p:grpSpPr>
          <p:sp>
            <p:nvSpPr>
              <p:cNvPr id="35" name="Freeform 137"/>
              <p:cNvSpPr>
                <a:spLocks/>
              </p:cNvSpPr>
              <p:nvPr/>
            </p:nvSpPr>
            <p:spPr bwMode="auto">
              <a:xfrm>
                <a:off x="116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6" name="Freeform 138"/>
              <p:cNvSpPr>
                <a:spLocks/>
              </p:cNvSpPr>
              <p:nvPr/>
            </p:nvSpPr>
            <p:spPr bwMode="auto">
              <a:xfrm>
                <a:off x="120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ru-RU"/>
              </a:p>
            </p:txBody>
          </p:sp>
        </p:grpSp>
      </p:grp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4427984" y="3501008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85218" y="5915992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1049314" y="3899768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5220072" y="1412776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8532440" y="1340768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4427984" y="3933056"/>
            <a:ext cx="42351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7740352" y="3429000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3641602" y="5988000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Признаки параллелограмма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Управляющая кнопка: настраиваемая 65">
            <a:hlinkClick r:id="" action="ppaction://noaction" highlightClick="1"/>
          </p:cNvPr>
          <p:cNvSpPr/>
          <p:nvPr/>
        </p:nvSpPr>
        <p:spPr>
          <a:xfrm>
            <a:off x="395536" y="4437112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Управляющая кнопка: настраиваемая 66">
            <a:hlinkClick r:id="" action="ppaction://noaction" highlightClick="1"/>
          </p:cNvPr>
          <p:cNvSpPr/>
          <p:nvPr/>
        </p:nvSpPr>
        <p:spPr>
          <a:xfrm>
            <a:off x="611560" y="1628800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Управляющая кнопка: настраиваемая 67">
            <a:hlinkClick r:id="" action="ppaction://noaction" highlightClick="1"/>
          </p:cNvPr>
          <p:cNvSpPr/>
          <p:nvPr/>
        </p:nvSpPr>
        <p:spPr>
          <a:xfrm>
            <a:off x="8316416" y="3068960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427984" y="4437112"/>
            <a:ext cx="4536504" cy="1728192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четырёхугольнике каждые две противолежащие стороны равны, то это - параллелограмм.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427984" y="4437112"/>
            <a:ext cx="4536504" cy="1728192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четырёхугольнике две противолежащие стороны равны и параллельны, то это - параллелограмм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427984" y="4437112"/>
            <a:ext cx="4536504" cy="1728192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четырёхугольнике диагонали точкой пересечения делятся пополам, то это - параллелограмм.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148064" y="2492896"/>
            <a:ext cx="3124200" cy="381000"/>
            <a:chOff x="528" y="1728"/>
            <a:chExt cx="1968" cy="240"/>
          </a:xfrm>
        </p:grpSpPr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528" y="17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75" name="Line 58"/>
            <p:cNvSpPr>
              <a:spLocks noChangeShapeType="1"/>
            </p:cNvSpPr>
            <p:nvPr/>
          </p:nvSpPr>
          <p:spPr bwMode="auto">
            <a:xfrm>
              <a:off x="2352" y="1824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pic>
        <p:nvPicPr>
          <p:cNvPr id="107521" name="Object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75" y="2492375"/>
            <a:ext cx="1622425" cy="458788"/>
          </a:xfrm>
          <a:prstGeom prst="rect">
            <a:avLst/>
          </a:prstGeom>
          <a:noFill/>
        </p:spPr>
      </p:pic>
      <p:sp>
        <p:nvSpPr>
          <p:cNvPr id="72" name="Управляющая кнопка: далее 71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На рисунке изображены прямоугольники. По рисунку определите и сформулируйте свойства прямоугольника.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pSp>
        <p:nvGrpSpPr>
          <p:cNvPr id="2" name="Группа 20"/>
          <p:cNvGrpSpPr/>
          <p:nvPr/>
        </p:nvGrpSpPr>
        <p:grpSpPr>
          <a:xfrm>
            <a:off x="755576" y="1412776"/>
            <a:ext cx="3324672" cy="2899484"/>
            <a:chOff x="755576" y="1412776"/>
            <a:chExt cx="3324672" cy="289948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71600" y="1916832"/>
              <a:ext cx="2880320" cy="1872208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27584" y="2780928"/>
              <a:ext cx="288032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07904" y="2780928"/>
              <a:ext cx="288032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339752" y="1772816"/>
              <a:ext cx="0" cy="288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483768" y="1772816"/>
              <a:ext cx="0" cy="288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339752" y="3573016"/>
              <a:ext cx="0" cy="288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83768" y="3573016"/>
              <a:ext cx="0" cy="288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635896" y="378904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5576" y="378904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3589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57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Управляющая кнопка: настраиваемая 21">
            <a:hlinkClick r:id="" action="ppaction://noaction" highlightClick="1"/>
          </p:cNvPr>
          <p:cNvSpPr/>
          <p:nvPr/>
        </p:nvSpPr>
        <p:spPr>
          <a:xfrm>
            <a:off x="251520" y="2132856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1988840"/>
            <a:ext cx="3240360" cy="1872208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Противолежащие стороны прямоугольника равны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80112" y="1916832"/>
            <a:ext cx="2880320" cy="1872208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244408" y="378904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64088" y="378904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44408" y="14127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64088" y="141277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Управляющая кнопка: настраиваемая 35">
            <a:hlinkClick r:id="" action="ppaction://noaction" highlightClick="1"/>
          </p:cNvPr>
          <p:cNvSpPr/>
          <p:nvPr/>
        </p:nvSpPr>
        <p:spPr>
          <a:xfrm>
            <a:off x="4860032" y="2132856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Фигура, имеющая форму буквы L 37"/>
          <p:cNvSpPr/>
          <p:nvPr/>
        </p:nvSpPr>
        <p:spPr>
          <a:xfrm rot="10800000">
            <a:off x="5580112" y="3356992"/>
            <a:ext cx="360040" cy="410344"/>
          </a:xfrm>
          <a:prstGeom prst="corner">
            <a:avLst>
              <a:gd name="adj1" fmla="val 1"/>
              <a:gd name="adj2" fmla="val 222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Фигура, имеющая форму буквы L 38"/>
          <p:cNvSpPr/>
          <p:nvPr/>
        </p:nvSpPr>
        <p:spPr>
          <a:xfrm>
            <a:off x="8100392" y="1916832"/>
            <a:ext cx="360040" cy="410344"/>
          </a:xfrm>
          <a:prstGeom prst="corner">
            <a:avLst>
              <a:gd name="adj1" fmla="val 1"/>
              <a:gd name="adj2" fmla="val 222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508104" y="1988840"/>
            <a:ext cx="3240360" cy="1872208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Противолежащие углы прямоугольника равны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pSp>
        <p:nvGrpSpPr>
          <p:cNvPr id="5" name="Группа 39"/>
          <p:cNvGrpSpPr/>
          <p:nvPr/>
        </p:nvGrpSpPr>
        <p:grpSpPr>
          <a:xfrm>
            <a:off x="1115616" y="3958516"/>
            <a:ext cx="3324672" cy="2899484"/>
            <a:chOff x="755576" y="1412776"/>
            <a:chExt cx="3324672" cy="289948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971600" y="1916832"/>
              <a:ext cx="2880320" cy="1872208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35896" y="378904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5576" y="378904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3589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557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Управляющая кнопка: настраиваемая 51">
            <a:hlinkClick r:id="" action="ppaction://noaction" highlightClick="1"/>
          </p:cNvPr>
          <p:cNvSpPr/>
          <p:nvPr/>
        </p:nvSpPr>
        <p:spPr>
          <a:xfrm>
            <a:off x="611560" y="4678596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331640" y="4437112"/>
            <a:ext cx="2880320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9" idx="0"/>
            <a:endCxn id="50" idx="2"/>
          </p:cNvCxnSpPr>
          <p:nvPr/>
        </p:nvCxnSpPr>
        <p:spPr>
          <a:xfrm flipV="1">
            <a:off x="1327373" y="4481736"/>
            <a:ext cx="2880320" cy="18530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55776" y="486916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2123728" y="4941168"/>
            <a:ext cx="144016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3275856" y="5733256"/>
            <a:ext cx="144016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123728" y="5733256"/>
            <a:ext cx="144016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347864" y="4941168"/>
            <a:ext cx="144016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1187624" y="4581128"/>
            <a:ext cx="3240360" cy="1872208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Диагонали прямоугольника точкой пересечения делятся пополам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pSp>
        <p:nvGrpSpPr>
          <p:cNvPr id="7" name="Группа 65"/>
          <p:cNvGrpSpPr/>
          <p:nvPr/>
        </p:nvGrpSpPr>
        <p:grpSpPr>
          <a:xfrm>
            <a:off x="5724128" y="3958516"/>
            <a:ext cx="3324672" cy="2899484"/>
            <a:chOff x="755576" y="1412776"/>
            <a:chExt cx="3324672" cy="2899484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971600" y="1916832"/>
              <a:ext cx="2880320" cy="1872208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635896" y="378904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55576" y="378904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63589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557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Управляющая кнопка: настраиваемая 71">
            <a:hlinkClick r:id="" action="ppaction://noaction" highlightClick="1"/>
          </p:cNvPr>
          <p:cNvSpPr/>
          <p:nvPr/>
        </p:nvSpPr>
        <p:spPr>
          <a:xfrm>
            <a:off x="5220072" y="4678596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5940152" y="4437112"/>
            <a:ext cx="2880320" cy="18722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69" idx="0"/>
            <a:endCxn id="70" idx="2"/>
          </p:cNvCxnSpPr>
          <p:nvPr/>
        </p:nvCxnSpPr>
        <p:spPr>
          <a:xfrm flipV="1">
            <a:off x="5935885" y="4481736"/>
            <a:ext cx="2880320" cy="185304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164288" y="486916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796136" y="4581128"/>
            <a:ext cx="3240360" cy="1872208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Диагонали прямоугольника равны.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4" name="Управляющая кнопка: далее 53">
            <a:hlinkClick r:id="" action="ppaction://hlinkshowjump?jump=nextslide" highlightClick="1"/>
          </p:cNvPr>
          <p:cNvSpPr/>
          <p:nvPr/>
        </p:nvSpPr>
        <p:spPr>
          <a:xfrm>
            <a:off x="4716016" y="6021288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7" grpId="0" animBg="1"/>
      <p:bldP spid="37" grpId="1" animBg="1"/>
      <p:bldP spid="53" grpId="0" animBg="1"/>
      <p:bldP spid="53" grpId="1" animBg="1"/>
      <p:bldP spid="80" grpId="0" animBg="1"/>
      <p:bldP spid="80" grpId="1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Признаки прямоугольника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5805264"/>
            <a:ext cx="76462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indent="-34290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 каким признакам можно установить, что параллелограмм является прямоугольником?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77072"/>
            <a:ext cx="4283968" cy="1728192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один из углов параллелограмма прямой, то этот параллелограмм – прямоугольник.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4077072"/>
            <a:ext cx="4283968" cy="1728192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диагонали параллелограмма равны, то этот параллелограмм – прямоугольник.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251520" y="1268760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8388424" y="1268760"/>
            <a:ext cx="504056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2816"/>
            <a:ext cx="2880320" cy="1872208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635896" y="12687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126876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0800000">
            <a:off x="971600" y="3212976"/>
            <a:ext cx="360040" cy="410344"/>
          </a:xfrm>
          <a:prstGeom prst="corner">
            <a:avLst>
              <a:gd name="adj1" fmla="val 1"/>
              <a:gd name="adj2" fmla="val 222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635896" y="357301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4" y="357301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39"/>
          <p:cNvGrpSpPr/>
          <p:nvPr/>
        </p:nvGrpSpPr>
        <p:grpSpPr>
          <a:xfrm>
            <a:off x="5004048" y="1268760"/>
            <a:ext cx="3324672" cy="2899484"/>
            <a:chOff x="755576" y="1412776"/>
            <a:chExt cx="3324672" cy="289948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971600" y="1916832"/>
              <a:ext cx="2880320" cy="1872208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35896" y="378904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5576" y="378904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3589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557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>
            <a:off x="5220072" y="1747356"/>
            <a:ext cx="2880320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3" idx="0"/>
            <a:endCxn id="24" idx="2"/>
          </p:cNvCxnSpPr>
          <p:nvPr/>
        </p:nvCxnSpPr>
        <p:spPr>
          <a:xfrm flipV="1">
            <a:off x="5215805" y="1791980"/>
            <a:ext cx="2880320" cy="18530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44208" y="217940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028384" y="6093296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86409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Четырёхугольник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DEFK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прямоугольник,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 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9см,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12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DF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15см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угол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DME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Определите:</a:t>
            </a:r>
          </a:p>
        </p:txBody>
      </p:sp>
      <p:grpSp>
        <p:nvGrpSpPr>
          <p:cNvPr id="6" name="Группа 39"/>
          <p:cNvGrpSpPr/>
          <p:nvPr/>
        </p:nvGrpSpPr>
        <p:grpSpPr>
          <a:xfrm>
            <a:off x="5652120" y="1412776"/>
            <a:ext cx="3383730" cy="2899484"/>
            <a:chOff x="755576" y="1412776"/>
            <a:chExt cx="3383730" cy="289948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971600" y="1916832"/>
              <a:ext cx="2880320" cy="1872208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79912" y="3212976"/>
              <a:ext cx="3593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5576" y="378904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589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576" y="1412776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5868144" y="1891372"/>
            <a:ext cx="2880320" cy="18722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0"/>
            <a:endCxn id="10" idx="2"/>
          </p:cNvCxnSpPr>
          <p:nvPr/>
        </p:nvCxnSpPr>
        <p:spPr>
          <a:xfrm flipV="1">
            <a:off x="5874296" y="1935996"/>
            <a:ext cx="2869901" cy="18530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92280" y="232342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16" name="Дуга 15"/>
          <p:cNvSpPr/>
          <p:nvPr/>
        </p:nvSpPr>
        <p:spPr>
          <a:xfrm rot="12957182">
            <a:off x="6918487" y="2535128"/>
            <a:ext cx="576064" cy="576064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516216" y="2564904"/>
            <a:ext cx="38343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2204864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9см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2204864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FK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2204864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2852936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3568" y="2852936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3568" y="2852936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3568" y="3501008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7,5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83568" y="3501008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MF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83568" y="3501008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3568" y="4149080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42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3568" y="4149080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DEFK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3568" y="4149080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3568" y="479715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27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479715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EMF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3568" y="4797152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3568" y="5445224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180º-</a:t>
            </a:r>
            <a:r>
              <a:rPr lang="el-GR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683568" y="5445224"/>
            <a:ext cx="1728192" cy="576064"/>
            <a:chOff x="4067944" y="5157192"/>
            <a:chExt cx="1728192" cy="576064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4067944" y="5157192"/>
              <a:ext cx="1728192" cy="57606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DMK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pic>
          <p:nvPicPr>
            <p:cNvPr id="39" name="Object 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7944" y="5229200"/>
              <a:ext cx="484758" cy="441875"/>
            </a:xfrm>
            <a:prstGeom prst="rect">
              <a:avLst/>
            </a:prstGeom>
            <a:noFill/>
          </p:spPr>
        </p:pic>
      </p:grpSp>
      <p:sp>
        <p:nvSpPr>
          <p:cNvPr id="40" name="Прямоугольник 39"/>
          <p:cNvSpPr/>
          <p:nvPr/>
        </p:nvSpPr>
        <p:spPr>
          <a:xfrm>
            <a:off x="611560" y="5445224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83968" y="443711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4283968" y="4437112"/>
            <a:ext cx="1728192" cy="576064"/>
            <a:chOff x="4067944" y="5157192"/>
            <a:chExt cx="1728192" cy="57606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067944" y="5157192"/>
              <a:ext cx="1728192" cy="57606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DKM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pic>
          <p:nvPicPr>
            <p:cNvPr id="44" name="Object 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7944" y="5229200"/>
              <a:ext cx="484758" cy="441875"/>
            </a:xfrm>
            <a:prstGeom prst="rect">
              <a:avLst/>
            </a:prstGeom>
            <a:noFill/>
          </p:spPr>
        </p:pic>
      </p:grpSp>
      <p:sp>
        <p:nvSpPr>
          <p:cNvPr id="45" name="Прямоугольник 44"/>
          <p:cNvSpPr/>
          <p:nvPr/>
        </p:nvSpPr>
        <p:spPr>
          <a:xfrm>
            <a:off x="4283968" y="4437112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83968" y="5157192"/>
            <a:ext cx="1728192" cy="576064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90º- </a:t>
            </a:r>
            <a:r>
              <a:rPr lang="el-GR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4283968" y="5157192"/>
            <a:ext cx="1728192" cy="576064"/>
            <a:chOff x="4067944" y="5157192"/>
            <a:chExt cx="1728192" cy="576064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4067944" y="5157192"/>
              <a:ext cx="1728192" cy="57606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DEK</a:t>
              </a:r>
              <a:r>
                <a:rPr lang="ru-RU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pic>
          <p:nvPicPr>
            <p:cNvPr id="49" name="Object 2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67944" y="5229200"/>
              <a:ext cx="484758" cy="441875"/>
            </a:xfrm>
            <a:prstGeom prst="rect">
              <a:avLst/>
            </a:prstGeom>
            <a:noFill/>
          </p:spPr>
        </p:pic>
      </p:grpSp>
      <p:sp>
        <p:nvSpPr>
          <p:cNvPr id="50" name="Прямоугольник 49"/>
          <p:cNvSpPr/>
          <p:nvPr/>
        </p:nvSpPr>
        <p:spPr>
          <a:xfrm>
            <a:off x="4283968" y="5157192"/>
            <a:ext cx="1728192" cy="576064"/>
          </a:xfrm>
          <a:prstGeom prst="rect">
            <a:avLst/>
          </a:prstGeom>
          <a:solidFill>
            <a:srgbClr val="DEE7F2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5" action="ppaction://hlinksldjump" highlightClick="1"/>
          </p:cNvPr>
          <p:cNvSpPr/>
          <p:nvPr/>
        </p:nvSpPr>
        <p:spPr>
          <a:xfrm>
            <a:off x="7092280" y="5949280"/>
            <a:ext cx="86409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2604 -2.96296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1260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9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12604 -1.48148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15764 -3.7037E-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15764 -3.7037E-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18" grpId="0" animBg="1"/>
      <p:bldP spid="18" grpId="2" animBg="1"/>
      <p:bldP spid="19" grpId="0" animBg="1"/>
      <p:bldP spid="19" grpId="1" animBg="1"/>
      <p:bldP spid="21" grpId="0" animBg="1"/>
      <p:bldP spid="21" grpId="2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6" grpId="0" animBg="1"/>
      <p:bldP spid="36" grpId="1" animBg="1"/>
      <p:bldP spid="41" grpId="0" animBg="1"/>
      <p:bldP spid="41" grpId="1" animBg="1"/>
      <p:bldP spid="46" grpId="0" animBg="1"/>
      <p:bldP spid="46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548680"/>
            <a:ext cx="4680520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dirty="0" smtClean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Ромб — фигура непростая,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Две в себе объединяет: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Треугольник раз и два —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Фигура стала вдруг одна.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Четыре в ромбе стороны.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Между собой они равны.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Четыре в ромбе и угла,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Равны между собой по два.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10" name="Picture 2" descr="http://visokovskayashkola.narod.ru/pochem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836712"/>
            <a:ext cx="2847975" cy="4267200"/>
          </a:xfrm>
          <a:prstGeom prst="rect">
            <a:avLst/>
          </a:prstGeom>
          <a:noFill/>
        </p:spPr>
      </p:pic>
      <p:pic>
        <p:nvPicPr>
          <p:cNvPr id="10" name="Рисунок 9" descr="1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692696"/>
            <a:ext cx="3834426" cy="5112568"/>
          </a:xfrm>
          <a:prstGeom prst="rect">
            <a:avLst/>
          </a:prstGeom>
        </p:spPr>
      </p:pic>
      <p:pic>
        <p:nvPicPr>
          <p:cNvPr id="11" name="Рисунок 10" descr="ромб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12060" y="620688"/>
            <a:ext cx="3942438" cy="5256584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6444208" y="2060848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452320" y="4293096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7524328" y="2060848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516216" y="4293096"/>
            <a:ext cx="14401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8271258">
            <a:off x="6779032" y="883505"/>
            <a:ext cx="576064" cy="576064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8906940">
            <a:off x="6779538" y="5060474"/>
            <a:ext cx="576064" cy="576064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87816" y="3573016"/>
            <a:ext cx="1656184" cy="3096344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4354541">
            <a:off x="7727408" y="2959724"/>
            <a:ext cx="576064" cy="576064"/>
          </a:xfrm>
          <a:prstGeom prst="arc">
            <a:avLst>
              <a:gd name="adj1" fmla="val 14437162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4142604">
            <a:off x="7811492" y="3052398"/>
            <a:ext cx="554361" cy="465173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3512260">
            <a:off x="5832117" y="2888917"/>
            <a:ext cx="576064" cy="576064"/>
          </a:xfrm>
          <a:prstGeom prst="arc">
            <a:avLst>
              <a:gd name="adj1" fmla="val 14437162"/>
              <a:gd name="adj2" fmla="val 32487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3634799">
            <a:off x="5785694" y="2904025"/>
            <a:ext cx="554361" cy="465173"/>
          </a:xfrm>
          <a:prstGeom prst="arc">
            <a:avLst>
              <a:gd name="adj1" fmla="val 15341858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ромб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658" r="24201" b="2740"/>
          <a:stretch>
            <a:fillRect/>
          </a:stretch>
        </p:blipFill>
        <p:spPr>
          <a:xfrm>
            <a:off x="6588224" y="1124744"/>
            <a:ext cx="2016224" cy="511256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51520" y="332656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Ромб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251520" y="1412776"/>
            <a:ext cx="5328592" cy="864096"/>
          </a:xfrm>
          <a:prstGeom prst="actionButtonBlank">
            <a:avLst/>
          </a:prstGeom>
          <a:solidFill>
            <a:srgbClr val="DAE7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600" b="1" dirty="0">
              <a:solidFill>
                <a:srgbClr val="3E6CA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32440" y="350100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92280" y="602128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56176" y="350100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8344" y="105273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708920"/>
            <a:ext cx="5400600" cy="2880320"/>
          </a:xfrm>
          <a:prstGeom prst="rect">
            <a:avLst/>
          </a:prstGeom>
          <a:solidFill>
            <a:srgbClr val="C8D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Ромбом  называют параллелограмм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которого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стороны равны</a:t>
            </a:r>
          </a:p>
          <a:p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8" name="Picture 2" descr="https://st2.depositphotos.com/5606164/8697/v/950/depositphotos_86972384-stock-illustration-teacher-on-a-white-background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573016"/>
            <a:ext cx="1619672" cy="3096344"/>
          </a:xfrm>
          <a:prstGeom prst="rect">
            <a:avLst/>
          </a:prstGeom>
          <a:noFill/>
        </p:spPr>
      </p:pic>
      <p:sp>
        <p:nvSpPr>
          <p:cNvPr id="17" name="Управляющая кнопка: далее 16">
            <a:hlinkClick r:id="rId4" action="ppaction://hlinksldjump" highlightClick="1"/>
          </p:cNvPr>
          <p:cNvSpPr/>
          <p:nvPr/>
        </p:nvSpPr>
        <p:spPr>
          <a:xfrm>
            <a:off x="7956376" y="5949280"/>
            <a:ext cx="826392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948264" y="2564904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8028384" y="2564904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956376" y="4797152"/>
            <a:ext cx="144016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020272" y="4797152"/>
            <a:ext cx="14401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Управляющая кнопка: настраиваемая 22">
            <a:hlinkClick r:id="" action="ppaction://hlinkshowjump?jump=nextslide" highlightClick="1"/>
          </p:cNvPr>
          <p:cNvSpPr/>
          <p:nvPr/>
        </p:nvSpPr>
        <p:spPr>
          <a:xfrm>
            <a:off x="1403648" y="5877272"/>
            <a:ext cx="4176464" cy="720080"/>
          </a:xfrm>
          <a:prstGeom prst="actionButtonBlank">
            <a:avLst/>
          </a:prstGeom>
          <a:solidFill>
            <a:srgbClr val="DAE7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E6CA4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3600" b="1" dirty="0">
              <a:solidFill>
                <a:srgbClr val="3E6CA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858</Words>
  <Application>Microsoft Office PowerPoint</Application>
  <PresentationFormat>Экран (4:3)</PresentationFormat>
  <Paragraphs>272</Paragraphs>
  <Slides>19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KarMaN</dc:creator>
  <cp:lastModifiedBy>User</cp:lastModifiedBy>
  <cp:revision>388</cp:revision>
  <dcterms:created xsi:type="dcterms:W3CDTF">2018-08-30T23:45:33Z</dcterms:created>
  <dcterms:modified xsi:type="dcterms:W3CDTF">2022-10-06T12:29:50Z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386976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