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504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Блок-схема: узел 7"/>
          <p:cNvSpPr/>
          <p:nvPr/>
        </p:nvSpPr>
        <p:spPr>
          <a:xfrm>
            <a:off x="179512" y="332656"/>
            <a:ext cx="5904656" cy="5976664"/>
          </a:xfrm>
          <a:prstGeom prst="flowChartConnector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Блок-схема: узел 6"/>
          <p:cNvSpPr/>
          <p:nvPr/>
        </p:nvSpPr>
        <p:spPr>
          <a:xfrm>
            <a:off x="5292080" y="3473624"/>
            <a:ext cx="3168352" cy="3384376"/>
          </a:xfrm>
          <a:prstGeom prst="flowChartConnector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4283968" y="116632"/>
            <a:ext cx="4752528" cy="5040560"/>
          </a:xfrm>
          <a:prstGeom prst="ellipse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844824"/>
            <a:ext cx="8229600" cy="2376264"/>
          </a:xfrm>
          <a:gradFill flip="none" rotWithShape="1"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>
            <a:noAutofit/>
          </a:bodyPr>
          <a:lstStyle/>
          <a:p>
            <a:r>
              <a:rPr lang="ru-RU" sz="4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ПРОСТЫЕ  </a:t>
            </a:r>
            <a:br>
              <a:rPr lang="ru-RU" sz="4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4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И  СОСТАВНЫЕ </a:t>
            </a:r>
            <a:br>
              <a:rPr lang="ru-RU" sz="4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</a:br>
            <a:r>
              <a:rPr lang="ru-RU" sz="4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                                          ЧИСЛА</a:t>
            </a:r>
            <a:endParaRPr lang="ru-RU" sz="4600" b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ru-RU" sz="4800" dirty="0" smtClean="0">
                <a:solidFill>
                  <a:schemeClr val="accent4">
                    <a:lumMod val="75000"/>
                  </a:schemeClr>
                </a:solidFill>
              </a:rPr>
              <a:t>?</a:t>
            </a: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    Какие  из  чисел  165;  106;  207;  253; 271;   </a:t>
            </a:r>
            <a:b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        282;  305; 315; 374; 389  делятся  нацело: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67544" y="1916832"/>
            <a:ext cx="2736304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1)   </a:t>
            </a:r>
            <a:r>
              <a:rPr lang="ru-RU" sz="280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н</a:t>
            </a: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   2 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683568" y="3284984"/>
            <a:ext cx="2736304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1)   </a:t>
            </a:r>
            <a:r>
              <a:rPr lang="ru-RU" sz="280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н</a:t>
            </a: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   5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971600" y="4581128"/>
            <a:ext cx="2736304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1)   </a:t>
            </a:r>
            <a:r>
              <a:rPr lang="ru-RU" sz="280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н</a:t>
            </a: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   </a:t>
            </a: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1259632" y="5805264"/>
            <a:ext cx="2736304" cy="93610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1)   </a:t>
            </a:r>
            <a:r>
              <a:rPr lang="ru-RU" sz="280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н</a:t>
            </a: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а   9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Блок-схема: подготовка 10"/>
          <p:cNvSpPr/>
          <p:nvPr/>
        </p:nvSpPr>
        <p:spPr>
          <a:xfrm>
            <a:off x="4283968" y="1772816"/>
            <a:ext cx="3168352" cy="1080120"/>
          </a:xfrm>
          <a:prstGeom prst="flowChartPreparati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427984" y="1916832"/>
            <a:ext cx="2736304" cy="720080"/>
          </a:xfrm>
          <a:prstGeom prst="rect">
            <a:avLst/>
          </a:prstGeom>
          <a:noFill/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106; 282; 374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Блок-схема: подготовка 13"/>
          <p:cNvSpPr/>
          <p:nvPr/>
        </p:nvSpPr>
        <p:spPr>
          <a:xfrm>
            <a:off x="4716016" y="3140968"/>
            <a:ext cx="3168352" cy="1080120"/>
          </a:xfrm>
          <a:prstGeom prst="flowChartPreparati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Блок-схема: подготовка 14"/>
          <p:cNvSpPr/>
          <p:nvPr/>
        </p:nvSpPr>
        <p:spPr>
          <a:xfrm>
            <a:off x="4932040" y="4437112"/>
            <a:ext cx="3168352" cy="1080120"/>
          </a:xfrm>
          <a:prstGeom prst="flowChartPreparati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Блок-схема: подготовка 15"/>
          <p:cNvSpPr/>
          <p:nvPr/>
        </p:nvSpPr>
        <p:spPr>
          <a:xfrm>
            <a:off x="5364088" y="5777880"/>
            <a:ext cx="3168352" cy="1080120"/>
          </a:xfrm>
          <a:prstGeom prst="flowChartPreparation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4572000" y="3356992"/>
            <a:ext cx="3672408" cy="720080"/>
          </a:xfrm>
          <a:prstGeom prst="rect">
            <a:avLst/>
          </a:prstGeom>
          <a:noFill/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165; 305; 315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5652120" y="5949280"/>
            <a:ext cx="2736304" cy="720080"/>
          </a:xfrm>
          <a:prstGeom prst="rect">
            <a:avLst/>
          </a:prstGeom>
          <a:noFill/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207; 315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Заголовок 1"/>
          <p:cNvSpPr txBox="1">
            <a:spLocks/>
          </p:cNvSpPr>
          <p:nvPr/>
        </p:nvSpPr>
        <p:spPr>
          <a:xfrm>
            <a:off x="4788024" y="4653136"/>
            <a:ext cx="3024336" cy="720080"/>
          </a:xfrm>
          <a:prstGeom prst="rect">
            <a:avLst/>
          </a:prstGeom>
          <a:noFill/>
        </p:spPr>
        <p:txBody>
          <a:bodyPr vert="horz" anchor="ctr">
            <a:normAutofit fontScale="85000" lnSpcReduction="10000"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165; 207; 282; 315</a:t>
            </a: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8" grpId="0" animBg="1"/>
      <p:bldP spid="9" grpId="0" animBg="1"/>
      <p:bldP spid="10" grpId="0" animBg="1"/>
      <p:bldP spid="11" grpId="0" animBg="1"/>
      <p:bldP spid="13" grpId="0"/>
      <p:bldP spid="14" grpId="0" animBg="1"/>
      <p:bldP spid="15" grpId="0" animBg="1"/>
      <p:bldP spid="16" grpId="0" animBg="1"/>
      <p:bldP spid="17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4">
                    <a:lumMod val="75000"/>
                  </a:schemeClr>
                </a:solidFill>
              </a:rPr>
              <a:t>Натуральное  число  называют  простым, если  оно  имеет  только  два  натуральных  делителя:  единицу  и  само  себя</a:t>
            </a:r>
            <a:endParaRPr lang="ru-RU" sz="3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5482952" cy="2592288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делится  на  1  и  на  3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– делится  на  1 и на  5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 – делится  на  1  и  на  13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17  делится  на  1  и  на  17</a:t>
            </a:r>
            <a:endParaRPr lang="ru-RU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5589240"/>
            <a:ext cx="5904656" cy="1073274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3;  5;  13;</a:t>
            </a:r>
            <a:r>
              <a:rPr kumimoji="0" lang="ru-RU" sz="30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17  -  простые  числа</a:t>
            </a:r>
            <a:endParaRPr kumimoji="0" lang="ru-RU" sz="3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588224" y="2852936"/>
            <a:ext cx="2016224" cy="3528392"/>
          </a:xfrm>
          <a:prstGeom prst="curvedLeftArrow">
            <a:avLst>
              <a:gd name="adj1" fmla="val 25000"/>
              <a:gd name="adj2" fmla="val 48206"/>
              <a:gd name="adj3" fmla="val 25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721346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4">
                    <a:lumMod val="75000"/>
                  </a:schemeClr>
                </a:solidFill>
              </a:rPr>
              <a:t>Натуральное  число  называют  составным, если  оно  имеет  больше  двух  делителей</a:t>
            </a:r>
            <a:endParaRPr lang="ru-RU" sz="30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6059016" cy="1872208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делится  на  1, 2, 4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8– делится  на  1 , 2, 4, 8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 – делится  на 1,2,5,6,10,15,30</a:t>
            </a: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11560" y="4941168"/>
            <a:ext cx="5904656" cy="1073274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rm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0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4;  8;  30  </a:t>
            </a:r>
            <a:r>
              <a:rPr kumimoji="0" lang="ru-RU" sz="30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-  составные  числа</a:t>
            </a:r>
            <a:endParaRPr kumimoji="0" lang="ru-RU" sz="30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Выгнутая вправо стрелка 4"/>
          <p:cNvSpPr/>
          <p:nvPr/>
        </p:nvSpPr>
        <p:spPr>
          <a:xfrm>
            <a:off x="6588224" y="2852936"/>
            <a:ext cx="2016224" cy="3096344"/>
          </a:xfrm>
          <a:prstGeom prst="curvedLeftArrow">
            <a:avLst>
              <a:gd name="adj1" fmla="val 25000"/>
              <a:gd name="adj2" fmla="val 48206"/>
              <a:gd name="adj3" fmla="val 2500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67494"/>
            <a:ext cx="8784976" cy="1865362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Autofit/>
          </a:bodyPr>
          <a:lstStyle/>
          <a:p>
            <a:r>
              <a:rPr lang="ru-RU" sz="3600" dirty="0" smtClean="0">
                <a:solidFill>
                  <a:schemeClr val="accent4">
                    <a:lumMod val="75000"/>
                  </a:schemeClr>
                </a:solidFill>
              </a:rPr>
              <a:t>Среди   чисел  1;  3;  6;  7;  12; 13;  21;  23;  24; 28;  29;  33;  44;  46;  47  укажите: </a:t>
            </a:r>
            <a:endParaRPr lang="ru-RU" sz="36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2492896"/>
            <a:ext cx="2664296" cy="1152128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п</a:t>
            </a:r>
            <a:r>
              <a:rPr kumimoji="0" lang="ru-RU" sz="3600" b="0" i="0" u="none" strike="noStrike" kern="1200" cap="none" spc="0" normalizeH="0" baseline="0" noProof="0" dirty="0" err="1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ростые</a:t>
            </a:r>
            <a:r>
              <a:rPr kumimoji="0" lang="ru-RU" sz="36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6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9512" y="4509120"/>
            <a:ext cx="2952328" cy="1152128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36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составные</a:t>
            </a:r>
            <a:r>
              <a:rPr kumimoji="0" lang="ru-RU" sz="36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ru-RU" sz="36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Блок-схема: подготовка 6"/>
          <p:cNvSpPr/>
          <p:nvPr/>
        </p:nvSpPr>
        <p:spPr>
          <a:xfrm>
            <a:off x="3131840" y="2348880"/>
            <a:ext cx="5868144" cy="1440160"/>
          </a:xfrm>
          <a:prstGeom prst="flowChartPreparat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3; 7; 13; 23; 29; 47</a:t>
            </a:r>
            <a:endParaRPr lang="ru-RU" sz="3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267744" y="2492896"/>
            <a:ext cx="6588224" cy="1152128"/>
          </a:xfrm>
          <a:prstGeom prst="rect">
            <a:avLst/>
          </a:prstGeom>
          <a:noFill/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6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Блок-схема: подготовка 8"/>
          <p:cNvSpPr/>
          <p:nvPr/>
        </p:nvSpPr>
        <p:spPr>
          <a:xfrm>
            <a:off x="3275856" y="4293096"/>
            <a:ext cx="5868144" cy="1440160"/>
          </a:xfrm>
          <a:prstGeom prst="flowChartPreparati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6; 12; 21; 24; 28; 33; 44; 46</a:t>
            </a:r>
            <a:endParaRPr lang="ru-RU" sz="32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507288" cy="1656184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Autofit/>
          </a:bodyPr>
          <a:lstStyle/>
          <a:p>
            <a:r>
              <a:rPr lang="ru-RU" sz="3000" dirty="0" smtClean="0">
                <a:solidFill>
                  <a:schemeClr val="accent4">
                    <a:lumMod val="75000"/>
                  </a:schemeClr>
                </a:solidFill>
              </a:rPr>
              <a:t>Любое  составное  число  можно  представить  в  виде  произведения  простых  чисел, то  есть</a:t>
            </a:r>
            <a:br>
              <a:rPr lang="ru-RU" sz="3000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3000" dirty="0" smtClean="0">
                <a:solidFill>
                  <a:schemeClr val="accent4">
                    <a:lumMod val="75000"/>
                  </a:schemeClr>
                </a:solidFill>
              </a:rPr>
              <a:t>  </a:t>
            </a:r>
            <a:r>
              <a:rPr lang="ru-RU" sz="3200" b="1" i="1" dirty="0" smtClean="0">
                <a:solidFill>
                  <a:schemeClr val="accent4">
                    <a:lumMod val="75000"/>
                  </a:schemeClr>
                </a:solidFill>
              </a:rPr>
              <a:t>разложить  на  простые  множители</a:t>
            </a:r>
            <a:endParaRPr lang="ru-RU" sz="3200" b="1" i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988840"/>
            <a:ext cx="4978896" cy="2232248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/>
          <a:lstStyle/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= 2 ∙ 5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 = 2∙ 2∙ 2∙ 3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45 = 3∙ 3∙ 5</a:t>
            </a:r>
          </a:p>
          <a:p>
            <a:r>
              <a:rPr lang="ru-RU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125 = 5∙ 5∙ 5</a:t>
            </a: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 smtClean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ru-RU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9512" y="4293096"/>
            <a:ext cx="8507288" cy="1412776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Обычно  произведение  одинаковых  множителей  в  разложении  числа  на  простые  множители  записывают</a:t>
            </a:r>
            <a:r>
              <a:rPr kumimoji="0" lang="ru-RU" sz="2800" b="0" i="0" u="none" strike="noStrike" kern="1200" cap="none" spc="0" normalizeH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 степенью</a:t>
            </a:r>
            <a:endParaRPr kumimoji="0" lang="ru-RU" sz="2800" b="1" i="1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323528" y="5949280"/>
            <a:ext cx="2592288" cy="620688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24 = 2 ³ ∙ 3</a:t>
            </a:r>
            <a:endParaRPr kumimoji="0" lang="ru-RU" sz="2800" b="1" i="1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275856" y="5949280"/>
            <a:ext cx="2592288" cy="620688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45 = 3² ∙ 5</a:t>
            </a:r>
            <a:endParaRPr kumimoji="0" lang="ru-RU" sz="2800" b="1" i="1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6300192" y="5949280"/>
            <a:ext cx="2304256" cy="620688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Autofit/>
          </a:bodyPr>
          <a:lstStyle/>
          <a:p>
            <a:pPr marL="484632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1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125 = 5 ³ </a:t>
            </a:r>
            <a:endParaRPr kumimoji="0" lang="ru-RU" sz="2800" b="1" i="1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 animBg="1"/>
      <p:bldP spid="4" grpId="0" animBg="1"/>
      <p:bldP spid="5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267494"/>
            <a:ext cx="7715200" cy="1217290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pPr algn="r"/>
            <a:r>
              <a:rPr lang="ru-RU" sz="2800" dirty="0" smtClean="0">
                <a:solidFill>
                  <a:schemeClr val="accent4">
                    <a:lumMod val="75000"/>
                  </a:schemeClr>
                </a:solidFill>
              </a:rPr>
              <a:t>При  разложении  числа  на  простые  множители  удобно  пользоваться  схемой</a:t>
            </a:r>
            <a:endParaRPr lang="ru-RU" sz="28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844824"/>
            <a:ext cx="5832648" cy="4572000"/>
          </a:xfr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>
            <a:normAutofit/>
          </a:bodyPr>
          <a:lstStyle/>
          <a:p>
            <a:r>
              <a:rPr lang="ru-RU" sz="2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Разложим  на  простые  множители  число  2940</a:t>
            </a:r>
          </a:p>
          <a:p>
            <a:r>
              <a:rPr lang="ru-RU" sz="2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2940 делится на 2  2940 : 2 = 1470</a:t>
            </a:r>
          </a:p>
          <a:p>
            <a:r>
              <a:rPr lang="ru-RU" sz="2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1470 делится  на  2  1470 : 2 = 735</a:t>
            </a:r>
          </a:p>
          <a:p>
            <a:r>
              <a:rPr lang="ru-RU" sz="2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735  делится  на  3  735 : 3 = 245</a:t>
            </a:r>
          </a:p>
          <a:p>
            <a:r>
              <a:rPr lang="ru-RU" sz="2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245   делится  на  5   245 : 5 = 49</a:t>
            </a:r>
          </a:p>
          <a:p>
            <a:r>
              <a:rPr lang="ru-RU" sz="2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49  делится  на  7  49 : 7 = 7</a:t>
            </a:r>
          </a:p>
          <a:p>
            <a:r>
              <a:rPr lang="ru-RU" sz="2600" dirty="0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делится  на  7  7 : 7 = 1</a:t>
            </a:r>
            <a:endParaRPr lang="ru-RU" sz="2600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6516216" y="1844824"/>
            <a:ext cx="2448272" cy="3816424"/>
          </a:xfrm>
          <a:prstGeom prst="rect">
            <a:avLst/>
          </a:pr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</a:gradFill>
        </p:spPr>
        <p:txBody>
          <a:bodyPr vert="horz" anchor="ctr">
            <a:normAutofit/>
          </a:bodyPr>
          <a:lstStyle/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2490      2</a:t>
            </a:r>
          </a:p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1470      2</a:t>
            </a:r>
          </a:p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735        3</a:t>
            </a:r>
          </a:p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245        5</a:t>
            </a:r>
          </a:p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49          7</a:t>
            </a:r>
          </a:p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dirty="0" smtClean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rPr>
              <a:t>7            7</a:t>
            </a:r>
          </a:p>
          <a:p>
            <a:pPr marL="484632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 w="6350">
                <a:solidFill>
                  <a:schemeClr val="accent1">
                    <a:shade val="43000"/>
                  </a:schemeClr>
                </a:solidFill>
              </a:ln>
              <a:solidFill>
                <a:schemeClr val="accent4">
                  <a:lumMod val="75000"/>
                </a:schemeClr>
              </a:solidFill>
              <a:effectLst>
                <a:outerShdw blurRad="26000" dist="26000" dir="145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8100392" y="2348880"/>
            <a:ext cx="0" cy="2448272"/>
          </a:xfrm>
          <a:prstGeom prst="line">
            <a:avLst/>
          </a:prstGeom>
          <a:ln w="38100" cmpd="sng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269</TotalTime>
  <Words>364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Яркая</vt:lpstr>
      <vt:lpstr>ПРОСТЫЕ                    И  СОСТАВНЫЕ                                              ЧИСЛА</vt:lpstr>
      <vt:lpstr>?    Какие  из  чисел  165;  106;  207;  253; 271;            282;  305; 315; 374; 389  делятся  нацело:</vt:lpstr>
      <vt:lpstr>Натуральное  число  называют  простым, если  оно  имеет  только  два  натуральных  делителя:  единицу  и  само  себя</vt:lpstr>
      <vt:lpstr>Натуральное  число  называют  составным, если  оно  имеет  больше  двух  делителей</vt:lpstr>
      <vt:lpstr>Среди   чисел  1;  3;  6;  7;  12; 13;  21;  23;  24; 28;  29;  33;  44;  46;  47  укажите: </vt:lpstr>
      <vt:lpstr>Любое  составное  число  можно  представить  в  виде  произведения  простых  чисел, то  есть   разложить  на  простые  множители</vt:lpstr>
      <vt:lpstr>При  разложении  числа  на  простые  множители  удобно  пользоваться  схемой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ПРОСТЫЕ                    И  СОСТАВНЫЕ                                              ЧИСЛА</dc:title>
  <dc:creator>123</dc:creator>
  <cp:lastModifiedBy>123</cp:lastModifiedBy>
  <cp:revision>19</cp:revision>
  <dcterms:created xsi:type="dcterms:W3CDTF">2014-07-18T07:21:19Z</dcterms:created>
  <dcterms:modified xsi:type="dcterms:W3CDTF">2014-09-18T14:14:28Z</dcterms:modified>
</cp:coreProperties>
</file>