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0" r:id="rId4"/>
    <p:sldId id="271" r:id="rId5"/>
    <p:sldId id="273" r:id="rId6"/>
    <p:sldId id="272" r:id="rId7"/>
    <p:sldId id="274" r:id="rId8"/>
    <p:sldId id="275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BA2E1-1985-46C3-A45A-0A6CD53BB58F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Повторение 8 класс</a:t>
            </a:r>
            <a:br>
              <a:rPr lang="ru-RU" u="sng" dirty="0" smtClean="0"/>
            </a:br>
            <a:r>
              <a:rPr lang="ru-RU" sz="2700" i="1" u="sng" dirty="0" smtClean="0"/>
              <a:t>часть 1  </a:t>
            </a:r>
            <a:br>
              <a:rPr lang="ru-RU" sz="2700" i="1" u="sng" dirty="0" smtClean="0"/>
            </a:br>
            <a:r>
              <a:rPr lang="ru-RU" sz="2700" i="1" u="sng" dirty="0" smtClean="0"/>
              <a:t>многоугольники, параллелограмм, частные случаи параллелограмма, площадь параллелограмма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5589240"/>
            <a:ext cx="4424536" cy="76964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sz="2400" dirty="0" smtClean="0"/>
              <a:t>Лаптева Ю.А.</a:t>
            </a:r>
          </a:p>
          <a:p>
            <a:pPr algn="r"/>
            <a:r>
              <a:rPr lang="ru-RU" sz="2400" dirty="0" smtClean="0"/>
              <a:t>Учитель математики МБОУ СОШ №3, г. Сургут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5050904" cy="64807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Многоугольник</a:t>
            </a:r>
            <a:r>
              <a:rPr lang="ru-RU" sz="2400" dirty="0"/>
              <a:t> — </a:t>
            </a:r>
            <a:r>
              <a:rPr lang="ru-RU" sz="2400" b="1" dirty="0" smtClean="0"/>
              <a:t>это ….</a:t>
            </a:r>
            <a:r>
              <a:rPr lang="ru-RU" sz="24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12776"/>
            <a:ext cx="58326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фигура, которая состоит из замкнутой ломанной. Вершины ломаной линии называются вершинами многоугольника, а её звенья — сторонами многоугольника. </a:t>
            </a:r>
            <a:endParaRPr lang="ru-RU" sz="2400" i="1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95536" y="3212976"/>
            <a:ext cx="532859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 называют многоугольник с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вершинами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933056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n-</a:t>
            </a:r>
            <a:r>
              <a:rPr lang="ru-RU" sz="2400" i="1" dirty="0" smtClean="0"/>
              <a:t>угольник</a:t>
            </a:r>
            <a:endParaRPr lang="ru-RU" sz="2400" i="1" dirty="0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395536" y="4293096"/>
            <a:ext cx="468052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Определите на рисунке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4653136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- выпуклый многоугольник</a:t>
            </a:r>
            <a:endParaRPr lang="ru-RU" sz="2400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5013176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- невыпуклый многоугольник</a:t>
            </a:r>
            <a:endParaRPr lang="ru-RU" sz="2400" i="1" dirty="0"/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395536" y="5373216"/>
            <a:ext cx="5544616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Правильный многоугольник это….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9552" y="5733256"/>
            <a:ext cx="8461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выпуклый многоугольник, у которого все стороны между собой равны и все углы между смежными сторонами равны. </a:t>
            </a:r>
            <a:endParaRPr lang="ru-RU" sz="2400" i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6804248" y="548680"/>
            <a:ext cx="1008112" cy="50405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6804248" y="1052736"/>
            <a:ext cx="576064" cy="93610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7380312" y="1916832"/>
            <a:ext cx="1152128" cy="7200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8460432" y="1196752"/>
            <a:ext cx="72008" cy="72008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 flipV="1">
            <a:off x="7812360" y="548680"/>
            <a:ext cx="648072" cy="64807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7596336" y="3717032"/>
            <a:ext cx="1008112" cy="14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7164288" y="3861048"/>
            <a:ext cx="432048" cy="72008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660232" y="3645024"/>
            <a:ext cx="504056" cy="93610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7668344" y="3140968"/>
            <a:ext cx="936104" cy="57606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6660232" y="3140968"/>
            <a:ext cx="1008112" cy="50405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6948264" y="2276872"/>
            <a:ext cx="1584176" cy="266429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6012160" y="1916832"/>
            <a:ext cx="2736304" cy="14401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8316416" y="44624"/>
            <a:ext cx="288032" cy="25202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7524328" y="1052736"/>
            <a:ext cx="432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020272" y="3573016"/>
            <a:ext cx="432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12" grpId="0"/>
      <p:bldP spid="13" grpId="0"/>
      <p:bldP spid="14" grpId="0"/>
      <p:bldP spid="15" grpId="0"/>
      <p:bldP spid="16" grpId="0"/>
      <p:bldP spid="63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5760640" cy="93610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Сумма углов выпуклого </a:t>
            </a:r>
            <a:r>
              <a:rPr lang="en-US" sz="2400" b="1" dirty="0" smtClean="0"/>
              <a:t>n-</a:t>
            </a:r>
            <a:r>
              <a:rPr lang="ru-RU" sz="2400" b="1" dirty="0" smtClean="0"/>
              <a:t>угольника</a:t>
            </a:r>
            <a:r>
              <a:rPr lang="en-US" sz="2400" b="1" dirty="0" smtClean="0"/>
              <a:t> </a:t>
            </a:r>
            <a:r>
              <a:rPr lang="ru-RU" sz="2400" b="1" dirty="0" smtClean="0"/>
              <a:t>равна</a:t>
            </a:r>
            <a:r>
              <a:rPr lang="ru-RU" sz="24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00808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(</a:t>
            </a:r>
            <a:r>
              <a:rPr lang="en-US" sz="2400" i="1" dirty="0" smtClean="0"/>
              <a:t>n-2</a:t>
            </a:r>
            <a:r>
              <a:rPr lang="ru-RU" sz="2400" i="1" dirty="0" smtClean="0"/>
              <a:t>)*180</a:t>
            </a:r>
            <a:r>
              <a:rPr lang="ru-RU" sz="2400" i="1" baseline="30000" dirty="0" smtClean="0"/>
              <a:t>0</a:t>
            </a:r>
            <a:endParaRPr lang="ru-RU" sz="2400" i="1" baseline="30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407707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треугольник, </a:t>
            </a:r>
          </a:p>
          <a:p>
            <a:r>
              <a:rPr lang="ru-RU" sz="2400" i="1" dirty="0" smtClean="0"/>
              <a:t>четырехугольник (параллелограмм, ромб, квадрат, прямоугольник, трапеция)</a:t>
            </a:r>
            <a:endParaRPr lang="ru-RU" sz="2400" i="1" dirty="0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539552" y="3356992"/>
            <a:ext cx="612068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Какие многоугольники мы изучили в </a:t>
            </a:r>
            <a:r>
              <a:rPr lang="ru-RU" sz="2400" b="1" dirty="0" smtClean="0"/>
              <a:t>этом учебном году? Назовите их: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6804248" y="548680"/>
            <a:ext cx="1008112" cy="50405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6804248" y="1052736"/>
            <a:ext cx="216024" cy="129614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7020272" y="2348880"/>
            <a:ext cx="1152128" cy="21602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8460432" y="1196752"/>
            <a:ext cx="216024" cy="100811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 flipV="1">
            <a:off x="7812360" y="548680"/>
            <a:ext cx="648072" cy="64807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8172400" y="2204864"/>
            <a:ext cx="504056" cy="36004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7164288" y="2204864"/>
            <a:ext cx="1512168" cy="108012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460432" y="1196752"/>
            <a:ext cx="432048" cy="194421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228184" y="2204864"/>
            <a:ext cx="1944216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6372200" y="836712"/>
            <a:ext cx="576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668344" y="116632"/>
            <a:ext cx="576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Содержимое 2"/>
          <p:cNvSpPr txBox="1">
            <a:spLocks/>
          </p:cNvSpPr>
          <p:nvPr/>
        </p:nvSpPr>
        <p:spPr>
          <a:xfrm>
            <a:off x="539552" y="2132856"/>
            <a:ext cx="5760640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Сумма внешних углов выпуклого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n-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угольника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равна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9552" y="2924944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360</a:t>
            </a:r>
            <a:r>
              <a:rPr lang="ru-RU" sz="2400" i="1" baseline="30000" dirty="0" smtClean="0"/>
              <a:t>0</a:t>
            </a:r>
            <a:endParaRPr lang="ru-RU" sz="2400" i="1" baseline="30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8460432" y="908720"/>
            <a:ext cx="576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028384" y="2636912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60232" y="2276872"/>
            <a:ext cx="576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6732240" y="620688"/>
            <a:ext cx="288032" cy="17281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6804248" y="260648"/>
            <a:ext cx="1584176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7812360" y="548680"/>
            <a:ext cx="1080120" cy="108012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Арка 58"/>
          <p:cNvSpPr/>
          <p:nvPr/>
        </p:nvSpPr>
        <p:spPr>
          <a:xfrm rot="8356849" flipV="1">
            <a:off x="6728082" y="2174663"/>
            <a:ext cx="237856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0" name="Арка 59"/>
          <p:cNvSpPr/>
          <p:nvPr/>
        </p:nvSpPr>
        <p:spPr>
          <a:xfrm rot="4549047" flipH="1" flipV="1">
            <a:off x="7759514" y="2577862"/>
            <a:ext cx="229640" cy="69813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Арка 60"/>
          <p:cNvSpPr/>
          <p:nvPr/>
        </p:nvSpPr>
        <p:spPr>
          <a:xfrm rot="1074016" flipV="1">
            <a:off x="8509338" y="2312320"/>
            <a:ext cx="237856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2" name="Арка 61"/>
          <p:cNvSpPr/>
          <p:nvPr/>
        </p:nvSpPr>
        <p:spPr>
          <a:xfrm rot="20160832" flipV="1">
            <a:off x="8531464" y="1531156"/>
            <a:ext cx="237856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Арка 64"/>
          <p:cNvSpPr/>
          <p:nvPr/>
        </p:nvSpPr>
        <p:spPr>
          <a:xfrm rot="11544395" flipV="1">
            <a:off x="6796901" y="860700"/>
            <a:ext cx="247449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6" name="Арка 65"/>
          <p:cNvSpPr/>
          <p:nvPr/>
        </p:nvSpPr>
        <p:spPr>
          <a:xfrm rot="16638507" flipV="1">
            <a:off x="7875250" y="574682"/>
            <a:ext cx="237856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/>
      <p:bldP spid="12" grpId="0"/>
      <p:bldP spid="63" grpId="0"/>
      <p:bldP spid="64" grpId="0"/>
      <p:bldP spid="27" grpId="0"/>
      <p:bldP spid="28" grpId="0"/>
      <p:bldP spid="35" grpId="0"/>
      <p:bldP spid="41" grpId="0"/>
      <p:bldP spid="43" grpId="0"/>
      <p:bldP spid="59" grpId="0" animBg="1"/>
      <p:bldP spid="60" grpId="0" animBg="1"/>
      <p:bldP spid="61" grpId="0" animBg="1"/>
      <p:bldP spid="62" grpId="0" animBg="1"/>
      <p:bldP spid="65" grpId="0" animBg="1"/>
      <p:bldP spid="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Содержимое 2"/>
          <p:cNvSpPr txBox="1">
            <a:spLocks/>
          </p:cNvSpPr>
          <p:nvPr/>
        </p:nvSpPr>
        <p:spPr>
          <a:xfrm>
            <a:off x="539552" y="5085184"/>
            <a:ext cx="8424936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Какие частные случаи параллелограмма вы можете назвать?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39552" y="5805264"/>
            <a:ext cx="5797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Квадрат, прямоугольник, ромб</a:t>
            </a:r>
            <a:endParaRPr lang="ru-RU" sz="2400" i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539552" y="4365104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3. Диагонали параллелограмма точкой пересечения делятся пополам;</a:t>
            </a:r>
            <a:endParaRPr lang="ru-RU" sz="24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5976664" cy="100811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Параллелограмм и его частные случаи.</a:t>
            </a:r>
          </a:p>
          <a:p>
            <a:pPr>
              <a:buNone/>
            </a:pPr>
            <a:r>
              <a:rPr lang="ru-RU" sz="2400" b="1" dirty="0" smtClean="0"/>
              <a:t>Параллелограмм – это….</a:t>
            </a:r>
          </a:p>
          <a:p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573016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1. В параллелограмме противоположные стороны</a:t>
            </a:r>
            <a:r>
              <a:rPr lang="en-US" sz="2400" i="1" dirty="0" smtClean="0"/>
              <a:t> </a:t>
            </a:r>
            <a:r>
              <a:rPr lang="ru-RU" sz="2400" i="1" dirty="0" smtClean="0"/>
              <a:t>равны;</a:t>
            </a:r>
            <a:endParaRPr lang="ru-RU" sz="2400" i="1" dirty="0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67544" y="2852936"/>
            <a:ext cx="612068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Какие свойства параллелограмма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вы знаете</a:t>
            </a:r>
            <a:r>
              <a:rPr lang="ru-RU" sz="2400" b="1" dirty="0" smtClean="0"/>
              <a:t>? Назовите их: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6444208" y="1484784"/>
            <a:ext cx="216024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5796136" y="1484784"/>
            <a:ext cx="648072" cy="11521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8100392" y="1484784"/>
            <a:ext cx="504056" cy="11521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5796136" y="2636912"/>
            <a:ext cx="230425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6156176" y="1124744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8028384" y="2492896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9552" y="1700808"/>
            <a:ext cx="55446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четырехугольник, у которого противоположные стороны попарно параллельны</a:t>
            </a:r>
            <a:endParaRPr lang="ru-RU" sz="2400" i="1" baseline="30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8532440" y="1167135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092280" y="1628800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508104" y="2492896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V="1">
            <a:off x="5796136" y="1484784"/>
            <a:ext cx="2808312" cy="115212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444208" y="1484784"/>
            <a:ext cx="1656184" cy="115212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Арка 58"/>
          <p:cNvSpPr/>
          <p:nvPr/>
        </p:nvSpPr>
        <p:spPr>
          <a:xfrm rot="2655578" flipV="1">
            <a:off x="8298617" y="1561297"/>
            <a:ext cx="237856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0" name="Арка 59"/>
          <p:cNvSpPr/>
          <p:nvPr/>
        </p:nvSpPr>
        <p:spPr>
          <a:xfrm rot="15044708" flipH="1" flipV="1">
            <a:off x="6256191" y="2505891"/>
            <a:ext cx="229640" cy="69813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Арка 60"/>
          <p:cNvSpPr/>
          <p:nvPr/>
        </p:nvSpPr>
        <p:spPr>
          <a:xfrm rot="2825171" flipV="1">
            <a:off x="8223199" y="1708607"/>
            <a:ext cx="237856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2" name="Арка 61"/>
          <p:cNvSpPr/>
          <p:nvPr/>
        </p:nvSpPr>
        <p:spPr>
          <a:xfrm rot="19942065" flipV="1">
            <a:off x="6368101" y="1541954"/>
            <a:ext cx="257773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Арка 64"/>
          <p:cNvSpPr/>
          <p:nvPr/>
        </p:nvSpPr>
        <p:spPr>
          <a:xfrm rot="20407499" flipV="1">
            <a:off x="6287145" y="1684472"/>
            <a:ext cx="335529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6" name="Арка 65"/>
          <p:cNvSpPr/>
          <p:nvPr/>
        </p:nvSpPr>
        <p:spPr>
          <a:xfrm rot="18073454" flipV="1">
            <a:off x="6694511" y="1575476"/>
            <a:ext cx="237856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Арка 55"/>
          <p:cNvSpPr/>
          <p:nvPr/>
        </p:nvSpPr>
        <p:spPr>
          <a:xfrm rot="13820085" flipV="1">
            <a:off x="5903201" y="2511210"/>
            <a:ext cx="237856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Арка 56"/>
          <p:cNvSpPr/>
          <p:nvPr/>
        </p:nvSpPr>
        <p:spPr>
          <a:xfrm rot="8972572" flipV="1">
            <a:off x="7920824" y="2529015"/>
            <a:ext cx="257773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8" name="Арка 57"/>
          <p:cNvSpPr/>
          <p:nvPr/>
        </p:nvSpPr>
        <p:spPr>
          <a:xfrm rot="13224665" flipV="1">
            <a:off x="5998603" y="2348515"/>
            <a:ext cx="237856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7" name="Арка 66"/>
          <p:cNvSpPr/>
          <p:nvPr/>
        </p:nvSpPr>
        <p:spPr>
          <a:xfrm rot="4196779" flipH="1" flipV="1">
            <a:off x="7841710" y="1569705"/>
            <a:ext cx="229640" cy="69813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8" name="Арка 67"/>
          <p:cNvSpPr/>
          <p:nvPr/>
        </p:nvSpPr>
        <p:spPr>
          <a:xfrm rot="9687512" flipV="1">
            <a:off x="7882929" y="2401041"/>
            <a:ext cx="335529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9" name="Арка 68"/>
          <p:cNvSpPr/>
          <p:nvPr/>
        </p:nvSpPr>
        <p:spPr>
          <a:xfrm rot="6796425" flipV="1">
            <a:off x="7617407" y="2516311"/>
            <a:ext cx="237856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0" name="Арка 69"/>
          <p:cNvSpPr/>
          <p:nvPr/>
        </p:nvSpPr>
        <p:spPr>
          <a:xfrm rot="16927444" flipV="1">
            <a:off x="7391903" y="2062977"/>
            <a:ext cx="335529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1" name="Арка 70"/>
          <p:cNvSpPr/>
          <p:nvPr/>
        </p:nvSpPr>
        <p:spPr>
          <a:xfrm rot="16927444" flipV="1">
            <a:off x="7342121" y="2040884"/>
            <a:ext cx="290710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2" name="Арка 71"/>
          <p:cNvSpPr/>
          <p:nvPr/>
        </p:nvSpPr>
        <p:spPr>
          <a:xfrm rot="6042644" flipV="1">
            <a:off x="6690124" y="1991055"/>
            <a:ext cx="335529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Арка 72"/>
          <p:cNvSpPr/>
          <p:nvPr/>
        </p:nvSpPr>
        <p:spPr>
          <a:xfrm rot="6076844" flipV="1">
            <a:off x="6786309" y="1966183"/>
            <a:ext cx="296553" cy="59805"/>
          </a:xfrm>
          <a:prstGeom prst="blockArc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539552" y="4005064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2</a:t>
            </a:r>
            <a:r>
              <a:rPr lang="ru-RU" sz="2400" i="1" dirty="0" smtClean="0"/>
              <a:t>. В параллелограмме противоположные углы равны;</a:t>
            </a:r>
            <a:endParaRPr lang="ru-RU" sz="2400" i="1" dirty="0"/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>
            <a:off x="7452320" y="1412776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7020272" y="2564904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8244408" y="1988840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8244408" y="2060848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6084168" y="1916832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6084168" y="1988840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6444208" y="227687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6516216" y="227687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588224" y="227687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7740352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7812360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7884368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flipH="1">
            <a:off x="7596336" y="227687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flipH="1">
            <a:off x="7668344" y="227687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H="1">
            <a:off x="7740352" y="227687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H="1">
            <a:off x="6732240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flipH="1">
            <a:off x="6804248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flipH="1">
            <a:off x="6876256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H="1">
            <a:off x="7524328" y="227687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flipH="1">
            <a:off x="6948264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2" grpId="0"/>
      <p:bldP spid="3" grpId="0" build="p"/>
      <p:bldP spid="7" grpId="0"/>
      <p:bldP spid="12" grpId="0"/>
      <p:bldP spid="63" grpId="0"/>
      <p:bldP spid="64" grpId="0"/>
      <p:bldP spid="28" grpId="0"/>
      <p:bldP spid="35" grpId="0"/>
      <p:bldP spid="41" grpId="0"/>
      <p:bldP spid="43" grpId="0"/>
      <p:bldP spid="59" grpId="0" animBg="1"/>
      <p:bldP spid="60" grpId="0" animBg="1"/>
      <p:bldP spid="61" grpId="0" animBg="1"/>
      <p:bldP spid="62" grpId="0" animBg="1"/>
      <p:bldP spid="65" grpId="0" animBg="1"/>
      <p:bldP spid="66" grpId="0" animBg="1"/>
      <p:bldP spid="56" grpId="0" animBg="1"/>
      <p:bldP spid="57" grpId="0" animBg="1"/>
      <p:bldP spid="58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Прямоугольник 74"/>
          <p:cNvSpPr/>
          <p:nvPr/>
        </p:nvSpPr>
        <p:spPr>
          <a:xfrm>
            <a:off x="539552" y="407707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Диагонали прямоугольника равны</a:t>
            </a:r>
            <a:endParaRPr 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Содержимое 2"/>
          <p:cNvSpPr txBox="1">
            <a:spLocks/>
          </p:cNvSpPr>
          <p:nvPr/>
        </p:nvSpPr>
        <p:spPr>
          <a:xfrm>
            <a:off x="539552" y="4437112"/>
            <a:ext cx="8424936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Какой частный случай прямоугольника вы можете назвать?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39552" y="5157192"/>
            <a:ext cx="5797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Квадрат</a:t>
            </a:r>
            <a:endParaRPr lang="ru-RU" sz="2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39552" y="342900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3. Диагонали прямоугольника точкой пересечения делятся пополам;</a:t>
            </a:r>
            <a:endParaRPr lang="ru-RU" sz="24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5976664" cy="50405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Прямоугольник – это….</a:t>
            </a:r>
          </a:p>
          <a:p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70892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1. В прямоугольнике противоположные стороны</a:t>
            </a:r>
            <a:r>
              <a:rPr lang="en-US" sz="2400" i="1" dirty="0" smtClean="0"/>
              <a:t> </a:t>
            </a:r>
            <a:r>
              <a:rPr lang="ru-RU" sz="2400" i="1" dirty="0" smtClean="0"/>
              <a:t>равны;</a:t>
            </a:r>
            <a:endParaRPr lang="ru-RU" sz="2400" i="1" dirty="0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67544" y="1988840"/>
            <a:ext cx="612068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Какие свойства прямоугольника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вы знаете</a:t>
            </a:r>
            <a:r>
              <a:rPr lang="ru-RU" sz="2400" b="1" dirty="0" smtClean="0"/>
              <a:t>? Назовите их: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6228184" y="1268760"/>
            <a:ext cx="230425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228184" y="1268760"/>
            <a:ext cx="0" cy="136815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8532440" y="1268760"/>
            <a:ext cx="0" cy="136815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6228184" y="2636912"/>
            <a:ext cx="230425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5868144" y="951111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8532440" y="2420888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9552" y="1268760"/>
            <a:ext cx="554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параллелограмм, у которого все углы прямые</a:t>
            </a:r>
            <a:endParaRPr lang="ru-RU" sz="2400" i="1" baseline="30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8532440" y="980728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164288" y="1556792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868144" y="2492896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V="1">
            <a:off x="6228184" y="1268760"/>
            <a:ext cx="2304256" cy="136815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228184" y="1268760"/>
            <a:ext cx="2304256" cy="136815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539552" y="306896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2</a:t>
            </a:r>
            <a:r>
              <a:rPr lang="ru-RU" sz="2400" i="1" dirty="0" smtClean="0"/>
              <a:t>. В прямоугольнике все углы равны 90</a:t>
            </a:r>
            <a:r>
              <a:rPr lang="ru-RU" sz="2400" i="1" baseline="30000" dirty="0" smtClean="0"/>
              <a:t>0</a:t>
            </a:r>
            <a:r>
              <a:rPr lang="ru-RU" sz="2400" i="1" dirty="0" smtClean="0"/>
              <a:t>;</a:t>
            </a:r>
            <a:endParaRPr lang="ru-RU" sz="2400" i="1" dirty="0"/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>
            <a:off x="7308304" y="119675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7380312" y="2564904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8460432" y="1772816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8460432" y="1844824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6156176" y="1772816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6156176" y="1844824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6732240" y="2204864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6804248" y="2204864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876256" y="2204864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7812360" y="155679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7884368" y="155679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7956376" y="155679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flipH="1">
            <a:off x="7740352" y="2132856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flipH="1">
            <a:off x="7812360" y="2132856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H="1">
            <a:off x="7884368" y="2132856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H="1">
            <a:off x="6732240" y="155679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flipH="1">
            <a:off x="6804248" y="155679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flipH="1">
            <a:off x="6876256" y="1556792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Содержимое 2"/>
          <p:cNvSpPr txBox="1">
            <a:spLocks/>
          </p:cNvSpPr>
          <p:nvPr/>
        </p:nvSpPr>
        <p:spPr>
          <a:xfrm>
            <a:off x="539552" y="5445224"/>
            <a:ext cx="8424936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Кроме перечисленных для прямоугольника, каким еще свойством обладает квадрат?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39552" y="6165304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Стороны квадрата равны</a:t>
            </a:r>
            <a:endParaRPr 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228184" y="1268760"/>
            <a:ext cx="144016" cy="1440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8388424" y="1268760"/>
            <a:ext cx="144016" cy="1440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6228184" y="2492896"/>
            <a:ext cx="144016" cy="1440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8388424" y="2492896"/>
            <a:ext cx="144016" cy="1440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36" grpId="0"/>
      <p:bldP spid="32" grpId="0"/>
      <p:bldP spid="3" grpId="0" build="p"/>
      <p:bldP spid="7" grpId="0"/>
      <p:bldP spid="12" grpId="0"/>
      <p:bldP spid="63" grpId="0"/>
      <p:bldP spid="64" grpId="0"/>
      <p:bldP spid="28" grpId="0"/>
      <p:bldP spid="35" grpId="0"/>
      <p:bldP spid="43" grpId="0"/>
      <p:bldP spid="74" grpId="0"/>
      <p:bldP spid="42" grpId="0"/>
      <p:bldP spid="44" grpId="0"/>
      <p:bldP spid="45" grpId="0" animBg="1"/>
      <p:bldP spid="46" grpId="0" animBg="1"/>
      <p:bldP spid="47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Прямоугольник 74"/>
          <p:cNvSpPr/>
          <p:nvPr/>
        </p:nvSpPr>
        <p:spPr>
          <a:xfrm>
            <a:off x="539552" y="378904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Диагонали ромба </a:t>
            </a:r>
            <a:r>
              <a:rPr lang="ru-RU" sz="24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взаимноперпендикулярны</a:t>
            </a:r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делят его углы пополам</a:t>
            </a:r>
            <a:endParaRPr 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Содержимое 2"/>
          <p:cNvSpPr txBox="1">
            <a:spLocks/>
          </p:cNvSpPr>
          <p:nvPr/>
        </p:nvSpPr>
        <p:spPr>
          <a:xfrm>
            <a:off x="539552" y="4509120"/>
            <a:ext cx="8424936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Какой частный случай ромба вы можете назвать?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11560" y="4869160"/>
            <a:ext cx="57971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Квадрат – он обладает всеми свойствами и прямоугольника и ромба</a:t>
            </a:r>
            <a:endParaRPr lang="ru-RU" sz="2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39552" y="342900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3. Диагонали ромба точкой пересечения делятся пополам;</a:t>
            </a:r>
            <a:endParaRPr lang="ru-RU" sz="24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5976664" cy="50405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Ромб – это….</a:t>
            </a:r>
          </a:p>
          <a:p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70892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1. В ромбе все стороны</a:t>
            </a:r>
            <a:r>
              <a:rPr lang="en-US" sz="2400" i="1" dirty="0" smtClean="0"/>
              <a:t> </a:t>
            </a:r>
            <a:r>
              <a:rPr lang="ru-RU" sz="2400" i="1" dirty="0" smtClean="0"/>
              <a:t>равны;</a:t>
            </a:r>
            <a:endParaRPr lang="ru-RU" sz="2400" i="1" dirty="0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67544" y="1988840"/>
            <a:ext cx="612068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Какие свойства ромба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вы знаете</a:t>
            </a:r>
            <a:r>
              <a:rPr lang="ru-RU" sz="2400" b="1" dirty="0" smtClean="0"/>
              <a:t>? Назовите их: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6732240" y="476672"/>
            <a:ext cx="792088" cy="129614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6732240" y="1772816"/>
            <a:ext cx="792088" cy="129614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524328" y="476672"/>
            <a:ext cx="792088" cy="129614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7524328" y="1772816"/>
            <a:ext cx="792088" cy="129614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6372200" y="1556792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8316416" y="1556792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9552" y="1268760"/>
            <a:ext cx="554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параллелограмм, у которого все стороны равны</a:t>
            </a:r>
            <a:endParaRPr lang="ru-RU" sz="2400" i="1" baseline="30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7380312" y="116632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164288" y="1700808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380312" y="2996952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V="1">
            <a:off x="7524328" y="476672"/>
            <a:ext cx="0" cy="25922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732240" y="1772816"/>
            <a:ext cx="158417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539552" y="306896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2</a:t>
            </a:r>
            <a:r>
              <a:rPr lang="ru-RU" sz="2400" i="1" dirty="0" smtClean="0"/>
              <a:t>. В ромбе противоположные углы равны;</a:t>
            </a:r>
            <a:endParaRPr lang="ru-RU" sz="2400" i="1" dirty="0"/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>
            <a:off x="7956376" y="2204864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7092280" y="1052736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7452320" y="1052736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7452320" y="1124744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7452320" y="2204864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7452320" y="2132856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7812360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7884368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7956376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flipH="1">
            <a:off x="7884368" y="1052736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H="1">
            <a:off x="7020272" y="2204864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H="1">
            <a:off x="6948264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flipH="1">
            <a:off x="7020272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flipH="1">
            <a:off x="7092280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Прямоугольник 113"/>
          <p:cNvSpPr/>
          <p:nvPr/>
        </p:nvSpPr>
        <p:spPr>
          <a:xfrm>
            <a:off x="7452320" y="1700808"/>
            <a:ext cx="144016" cy="1440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Арка 114"/>
          <p:cNvSpPr/>
          <p:nvPr/>
        </p:nvSpPr>
        <p:spPr>
          <a:xfrm rot="16200000" flipH="1" flipV="1">
            <a:off x="6689428" y="1743622"/>
            <a:ext cx="301647" cy="72007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6" name="Арка 115"/>
          <p:cNvSpPr/>
          <p:nvPr/>
        </p:nvSpPr>
        <p:spPr>
          <a:xfrm flipV="1">
            <a:off x="7380312" y="692695"/>
            <a:ext cx="288032" cy="72008"/>
          </a:xfrm>
          <a:prstGeom prst="blockArc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7" name="Арка 116"/>
          <p:cNvSpPr/>
          <p:nvPr/>
        </p:nvSpPr>
        <p:spPr>
          <a:xfrm rot="10800000" flipV="1">
            <a:off x="7380312" y="2780928"/>
            <a:ext cx="288032" cy="72008"/>
          </a:xfrm>
          <a:prstGeom prst="blockArc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8" name="Арка 117"/>
          <p:cNvSpPr/>
          <p:nvPr/>
        </p:nvSpPr>
        <p:spPr>
          <a:xfrm rot="5400000" flipH="1" flipV="1">
            <a:off x="8057580" y="1743620"/>
            <a:ext cx="301647" cy="72007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36" grpId="0"/>
      <p:bldP spid="37" grpId="0"/>
      <p:bldP spid="32" grpId="0"/>
      <p:bldP spid="3" grpId="0" build="p"/>
      <p:bldP spid="7" grpId="0"/>
      <p:bldP spid="12" grpId="0"/>
      <p:bldP spid="63" grpId="0"/>
      <p:bldP spid="64" grpId="0"/>
      <p:bldP spid="28" grpId="0"/>
      <p:bldP spid="35" grpId="0"/>
      <p:bldP spid="41" grpId="0"/>
      <p:bldP spid="43" grpId="0"/>
      <p:bldP spid="74" grpId="0"/>
      <p:bldP spid="114" grpId="0" animBg="1"/>
      <p:bldP spid="115" grpId="0" animBg="1"/>
      <p:bldP spid="116" grpId="0" animBg="1"/>
      <p:bldP spid="117" grpId="0" animBg="1"/>
      <p:bldP spid="1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Прямоугольник 74"/>
          <p:cNvSpPr/>
          <p:nvPr/>
        </p:nvSpPr>
        <p:spPr>
          <a:xfrm>
            <a:off x="539552" y="342900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Решите задачу (ОГЭ, часть1):</a:t>
            </a:r>
            <a:endParaRPr 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67544" y="3861048"/>
            <a:ext cx="8676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Сколько потребуется квадратных кафельных плиток размером 20 см </a:t>
            </a:r>
            <a:r>
              <a:rPr lang="ru-RU" sz="2400" b="1" i="1" dirty="0" err="1" smtClean="0"/>
              <a:t>х</a:t>
            </a:r>
            <a:r>
              <a:rPr lang="ru-RU" sz="2400" b="1" i="1" dirty="0" smtClean="0"/>
              <a:t> 20 см, чтобы облицевать ими стену, имеющую форму прямоугольника со сторонами 3,4 м и 4,8 м?</a:t>
            </a:r>
            <a:endParaRPr lang="ru-RU" sz="2400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6408712" cy="100811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Площадь любого параллелограмма вычисляется по формуле:</a:t>
            </a:r>
          </a:p>
          <a:p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988840"/>
            <a:ext cx="5472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* у квадрата и прямоугольника высота совпадает со стороной, поэтому формулу можно записать в виде: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6732240" y="476672"/>
            <a:ext cx="792088" cy="129614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6732240" y="1772816"/>
            <a:ext cx="792088" cy="129614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524328" y="476672"/>
            <a:ext cx="792088" cy="129614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7524328" y="1772816"/>
            <a:ext cx="792088" cy="129614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6372200" y="1556792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8316416" y="1556792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11560" y="1556792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S=h</a:t>
            </a:r>
            <a:r>
              <a:rPr lang="en-US" sz="2400" i="1" baseline="-25000" dirty="0" smtClean="0"/>
              <a:t>a</a:t>
            </a:r>
            <a:r>
              <a:rPr lang="en-US" sz="2400" i="1" dirty="0" smtClean="0"/>
              <a:t>*a=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b</a:t>
            </a:r>
            <a:r>
              <a:rPr lang="en-US" sz="2400" i="1" dirty="0" smtClean="0"/>
              <a:t>*b</a:t>
            </a:r>
            <a:endParaRPr lang="ru-RU" sz="2400" i="1" baseline="30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7380312" y="116632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164288" y="1700808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380312" y="2996952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V="1">
            <a:off x="7524328" y="476672"/>
            <a:ext cx="0" cy="25922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732240" y="1772816"/>
            <a:ext cx="158417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539552" y="306896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S=a*b</a:t>
            </a:r>
            <a:endParaRPr lang="ru-RU" sz="2400" i="1" baseline="30000" dirty="0"/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>
            <a:off x="7956376" y="2204864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7092280" y="1052736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7452320" y="1052736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7452320" y="1124744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7452320" y="2204864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7452320" y="2132856"/>
            <a:ext cx="216024" cy="72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7812360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7884368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7956376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flipH="1">
            <a:off x="7884368" y="1052736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H="1">
            <a:off x="7020272" y="2204864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H="1">
            <a:off x="6948264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flipH="1">
            <a:off x="7020272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flipH="1">
            <a:off x="7092280" y="1700808"/>
            <a:ext cx="72008" cy="1440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Прямоугольник 113"/>
          <p:cNvSpPr/>
          <p:nvPr/>
        </p:nvSpPr>
        <p:spPr>
          <a:xfrm>
            <a:off x="7452320" y="1700808"/>
            <a:ext cx="144016" cy="1440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Арка 114"/>
          <p:cNvSpPr/>
          <p:nvPr/>
        </p:nvSpPr>
        <p:spPr>
          <a:xfrm rot="16200000" flipH="1" flipV="1">
            <a:off x="6689428" y="1743622"/>
            <a:ext cx="301647" cy="72007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6" name="Арка 115"/>
          <p:cNvSpPr/>
          <p:nvPr/>
        </p:nvSpPr>
        <p:spPr>
          <a:xfrm flipV="1">
            <a:off x="7380312" y="692695"/>
            <a:ext cx="288032" cy="72008"/>
          </a:xfrm>
          <a:prstGeom prst="blockArc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7" name="Арка 116"/>
          <p:cNvSpPr/>
          <p:nvPr/>
        </p:nvSpPr>
        <p:spPr>
          <a:xfrm rot="10800000" flipV="1">
            <a:off x="7380312" y="2780928"/>
            <a:ext cx="288032" cy="72008"/>
          </a:xfrm>
          <a:prstGeom prst="blockArc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8" name="Арка 117"/>
          <p:cNvSpPr/>
          <p:nvPr/>
        </p:nvSpPr>
        <p:spPr>
          <a:xfrm rot="5400000" flipH="1" flipV="1">
            <a:off x="8057580" y="1743620"/>
            <a:ext cx="301647" cy="72007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 flipV="1">
            <a:off x="6732240" y="1772816"/>
            <a:ext cx="1152128" cy="72008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 flipV="1">
            <a:off x="6372200" y="2348880"/>
            <a:ext cx="1152128" cy="72008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endCxn id="63" idx="3"/>
          </p:cNvCxnSpPr>
          <p:nvPr/>
        </p:nvCxnSpPr>
        <p:spPr>
          <a:xfrm flipV="1">
            <a:off x="5940152" y="1787625"/>
            <a:ext cx="792088" cy="1281335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 rot="1816397">
            <a:off x="6417726" y="2250390"/>
            <a:ext cx="144016" cy="14401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 rot="1816397">
            <a:off x="7693335" y="2447772"/>
            <a:ext cx="144016" cy="13810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7020272" y="1916832"/>
            <a:ext cx="504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884368" y="2204864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67544" y="4941168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3,4 *4,8 = ….</a:t>
            </a:r>
            <a:endParaRPr lang="ru-RU" sz="2400" i="1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467544" y="5301208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20 см = …..  м</a:t>
            </a:r>
            <a:endParaRPr lang="ru-RU" sz="2400" i="1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67544" y="5661248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0,2*0,2 = …..  м</a:t>
            </a:r>
            <a:endParaRPr lang="ru-RU" sz="2400" i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67544" y="6063679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16,32/0,04 = …..  м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32" grpId="0"/>
      <p:bldP spid="3" grpId="0" build="p"/>
      <p:bldP spid="7" grpId="0"/>
      <p:bldP spid="28" grpId="0"/>
      <p:bldP spid="74" grpId="0"/>
      <p:bldP spid="57" grpId="0"/>
      <p:bldP spid="58" grpId="0"/>
      <p:bldP spid="59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Содержимое 2"/>
          <p:cNvSpPr txBox="1">
            <a:spLocks/>
          </p:cNvSpPr>
          <p:nvPr/>
        </p:nvSpPr>
        <p:spPr>
          <a:xfrm>
            <a:off x="539552" y="3717032"/>
            <a:ext cx="8424936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Площадь трапеции равна: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39552" y="486916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Найдите площадь трапеции</a:t>
            </a:r>
            <a:endParaRPr lang="ru-RU" sz="24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5976664" cy="50405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Трапеция – это….</a:t>
            </a:r>
          </a:p>
          <a:p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99695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1. равнобедренная, если ее боковые стороны равны</a:t>
            </a:r>
            <a:endParaRPr lang="ru-RU" sz="2400" i="1" dirty="0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67544" y="2276872"/>
            <a:ext cx="504056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Какие трапеции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вы знаете</a:t>
            </a:r>
            <a:r>
              <a:rPr lang="ru-RU" sz="2400" b="1" dirty="0" smtClean="0"/>
              <a:t>? Назовите их: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6444208" y="1484784"/>
            <a:ext cx="158417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5796136" y="1484784"/>
            <a:ext cx="648072" cy="11521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8028384" y="1484784"/>
            <a:ext cx="72008" cy="11521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5796136" y="2636912"/>
            <a:ext cx="230425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6156176" y="1124744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8028384" y="2492896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9552" y="1196752"/>
            <a:ext cx="55446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четырехугольник, у которого две стороны параллельны, а две другие нет</a:t>
            </a:r>
            <a:endParaRPr lang="ru-RU" sz="2400" i="1" baseline="30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8028384" y="1196752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948264" y="1556792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508104" y="2492896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V="1">
            <a:off x="5796136" y="1484784"/>
            <a:ext cx="2232248" cy="115212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444208" y="1484784"/>
            <a:ext cx="1656184" cy="115212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Арка 59"/>
          <p:cNvSpPr/>
          <p:nvPr/>
        </p:nvSpPr>
        <p:spPr>
          <a:xfrm rot="15044708" flipH="1" flipV="1">
            <a:off x="6184183" y="2482097"/>
            <a:ext cx="229640" cy="69813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6" name="Арка 65"/>
          <p:cNvSpPr/>
          <p:nvPr/>
        </p:nvSpPr>
        <p:spPr>
          <a:xfrm rot="18073454" flipV="1">
            <a:off x="6694511" y="1575476"/>
            <a:ext cx="237856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7" name="Арка 66"/>
          <p:cNvSpPr/>
          <p:nvPr/>
        </p:nvSpPr>
        <p:spPr>
          <a:xfrm rot="3869205" flipH="1" flipV="1">
            <a:off x="7514535" y="1556572"/>
            <a:ext cx="229640" cy="69813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9" name="Арка 68"/>
          <p:cNvSpPr/>
          <p:nvPr/>
        </p:nvSpPr>
        <p:spPr>
          <a:xfrm rot="6796425" flipV="1">
            <a:off x="7617407" y="2516311"/>
            <a:ext cx="237856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0" name="Арка 69"/>
          <p:cNvSpPr/>
          <p:nvPr/>
        </p:nvSpPr>
        <p:spPr>
          <a:xfrm rot="16200000" flipV="1">
            <a:off x="7213435" y="1965979"/>
            <a:ext cx="432049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1" name="Арка 70"/>
          <p:cNvSpPr/>
          <p:nvPr/>
        </p:nvSpPr>
        <p:spPr>
          <a:xfrm rot="16409004" flipV="1">
            <a:off x="7199756" y="1962956"/>
            <a:ext cx="289102" cy="54544"/>
          </a:xfrm>
          <a:prstGeom prst="blockArc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2" name="Арка 71"/>
          <p:cNvSpPr/>
          <p:nvPr/>
        </p:nvSpPr>
        <p:spPr>
          <a:xfrm rot="6042644" flipV="1">
            <a:off x="6690124" y="1919047"/>
            <a:ext cx="335529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Арка 72"/>
          <p:cNvSpPr/>
          <p:nvPr/>
        </p:nvSpPr>
        <p:spPr>
          <a:xfrm rot="6076844" flipV="1">
            <a:off x="6801038" y="1945472"/>
            <a:ext cx="242761" cy="45719"/>
          </a:xfrm>
          <a:prstGeom prst="blockArc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539552" y="407707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S=1/2(AB+DC)*AH</a:t>
            </a:r>
            <a:endParaRPr lang="ru-RU" sz="2400" i="1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539552" y="335699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2. прямоугольная, если один из ее углов равен 90</a:t>
            </a:r>
            <a:r>
              <a:rPr lang="ru-RU" sz="2400" i="1" baseline="30000" dirty="0" smtClean="0"/>
              <a:t>0</a:t>
            </a:r>
            <a:endParaRPr lang="ru-RU" sz="2400" i="1" baseline="30000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539552" y="443711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Решите задачу (ОГЭ, часть1):</a:t>
            </a:r>
            <a:endParaRPr 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6" name="Прямая соединительная линия 95"/>
          <p:cNvCxnSpPr/>
          <p:nvPr/>
        </p:nvCxnSpPr>
        <p:spPr>
          <a:xfrm>
            <a:off x="6444208" y="1484784"/>
            <a:ext cx="0" cy="115212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6444208" y="2492896"/>
            <a:ext cx="144016" cy="14401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6300192" y="2535287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endParaRPr lang="ru-RU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s://ds04.infourok.ru/uploads/ex/0a57/0002dcfe-b6ef1604/hello_html_1aedf248.jpg"/>
          <p:cNvPicPr>
            <a:picLocks noChangeAspect="1" noChangeArrowheads="1"/>
          </p:cNvPicPr>
          <p:nvPr/>
        </p:nvPicPr>
        <p:blipFill>
          <a:blip r:embed="rId2" cstate="print"/>
          <a:srcRect l="57718" t="1509" r="4935" b="72839"/>
          <a:stretch>
            <a:fillRect/>
          </a:stretch>
        </p:blipFill>
        <p:spPr bwMode="auto">
          <a:xfrm>
            <a:off x="5220072" y="4077072"/>
            <a:ext cx="3354726" cy="1728192"/>
          </a:xfrm>
          <a:prstGeom prst="rect">
            <a:avLst/>
          </a:prstGeom>
          <a:noFill/>
        </p:spPr>
      </p:pic>
      <p:sp>
        <p:nvSpPr>
          <p:cNvPr id="102" name="Прямоугольник 101"/>
          <p:cNvSpPr/>
          <p:nvPr/>
        </p:nvSpPr>
        <p:spPr>
          <a:xfrm>
            <a:off x="611560" y="5373216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S=1/2(</a:t>
            </a:r>
            <a:r>
              <a:rPr lang="ru-RU" sz="2400" i="1" dirty="0" smtClean="0"/>
              <a:t>2</a:t>
            </a:r>
            <a:r>
              <a:rPr lang="en-US" sz="2400" i="1" dirty="0" smtClean="0"/>
              <a:t>+</a:t>
            </a:r>
            <a:r>
              <a:rPr lang="ru-RU" sz="2400" i="1" dirty="0" smtClean="0"/>
              <a:t>9</a:t>
            </a:r>
            <a:r>
              <a:rPr lang="en-US" sz="2400" i="1" dirty="0" smtClean="0"/>
              <a:t>)*</a:t>
            </a:r>
            <a:r>
              <a:rPr lang="ru-RU" sz="2400" i="1" dirty="0" smtClean="0"/>
              <a:t>4=22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2" grpId="0"/>
      <p:bldP spid="3" grpId="0" build="p"/>
      <p:bldP spid="7" grpId="0"/>
      <p:bldP spid="12" grpId="0"/>
      <p:bldP spid="63" grpId="0"/>
      <p:bldP spid="64" grpId="0"/>
      <p:bldP spid="28" grpId="0"/>
      <p:bldP spid="35" grpId="0"/>
      <p:bldP spid="41" grpId="0"/>
      <p:bldP spid="43" grpId="0"/>
      <p:bldP spid="60" grpId="0" animBg="1"/>
      <p:bldP spid="66" grpId="0" animBg="1"/>
      <p:bldP spid="67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/>
      <p:bldP spid="94" grpId="0"/>
      <p:bldP spid="95" grpId="0"/>
      <p:bldP spid="99" grpId="0" animBg="1"/>
      <p:bldP spid="100" grpId="0"/>
      <p:bldP spid="1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864096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Домашнее задание</a:t>
            </a:r>
            <a:br>
              <a:rPr lang="ru-RU" sz="3200" dirty="0" smtClean="0"/>
            </a:br>
            <a:r>
              <a:rPr lang="ru-RU" sz="1800" i="1" dirty="0" smtClean="0">
                <a:solidFill>
                  <a:schemeClr val="bg1">
                    <a:lumMod val="75000"/>
                  </a:schemeClr>
                </a:solidFill>
              </a:rPr>
              <a:t>(скопируйте и распечатайте задание; </a:t>
            </a:r>
            <a:br>
              <a:rPr lang="ru-RU" sz="1800" i="1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ru-RU" sz="1800" i="1" dirty="0" smtClean="0">
                <a:solidFill>
                  <a:schemeClr val="bg1">
                    <a:lumMod val="75000"/>
                  </a:schemeClr>
                </a:solidFill>
              </a:rPr>
              <a:t>внимание, при переносе в «МО </a:t>
            </a:r>
            <a:r>
              <a:rPr lang="en-US" sz="1800" i="1" dirty="0" smtClean="0">
                <a:solidFill>
                  <a:schemeClr val="bg1">
                    <a:lumMod val="75000"/>
                  </a:schemeClr>
                </a:solidFill>
              </a:rPr>
              <a:t>Word</a:t>
            </a:r>
            <a:r>
              <a:rPr lang="ru-RU" sz="1800" i="1" dirty="0" smtClean="0">
                <a:solidFill>
                  <a:schemeClr val="bg1">
                    <a:lumMod val="75000"/>
                  </a:schemeClr>
                </a:solidFill>
              </a:rPr>
              <a:t>», отредактируйте градусные меры углов)</a:t>
            </a:r>
            <a:endParaRPr lang="ru-RU" sz="1800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04056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Задача 1.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Биссектриса угла A параллелограмма ABCD пересекает сторону BC </a:t>
            </a:r>
            <a:br>
              <a:rPr lang="ru-RU" dirty="0" smtClean="0"/>
            </a:br>
            <a:r>
              <a:rPr lang="ru-RU" dirty="0" smtClean="0"/>
              <a:t>в точке K. Найдите периметр параллелограмма, если BK=6, CK=10. </a:t>
            </a:r>
          </a:p>
          <a:p>
            <a:pPr marL="0" indent="0">
              <a:buNone/>
            </a:pPr>
            <a:r>
              <a:rPr lang="ru-RU" b="1" dirty="0" smtClean="0"/>
              <a:t>Задача 2.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Найдите боковую сторону AB трапеции ABCD, если углы ABC и BCD равны соответственно 45° и 120°, а CD=34. </a:t>
            </a:r>
          </a:p>
          <a:p>
            <a:pPr marL="0" indent="0">
              <a:buNone/>
            </a:pPr>
            <a:r>
              <a:rPr lang="ru-RU" b="1" dirty="0" smtClean="0"/>
              <a:t>Задача 3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Сторона квадрата равна 3√2. Найдите площадь этого квадрата. </a:t>
            </a:r>
            <a:r>
              <a:rPr lang="ru-RU" b="1" dirty="0" smtClean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Задача 4.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Площадь параллелограмма равна 40, а две его стороны равны 5 и 10. Найдите его высоты. В ответе укажите бо</a:t>
            </a:r>
            <a:r>
              <a:rPr lang="ru-RU" i="1" dirty="0" smtClean="0"/>
              <a:t>л</a:t>
            </a:r>
            <a:r>
              <a:rPr lang="ru-RU" dirty="0" smtClean="0"/>
              <a:t>ьшую высоту. </a:t>
            </a:r>
            <a:r>
              <a:rPr lang="ru-RU" b="1" dirty="0" smtClean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Задача 5.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А) Один из углов равнобедренной трапеции равен 74°. Найдите больший угол этой трапеции. Ответ дайте </a:t>
            </a:r>
            <a:br>
              <a:rPr lang="ru-RU" dirty="0" smtClean="0"/>
            </a:br>
            <a:r>
              <a:rPr lang="ru-RU" dirty="0" smtClean="0"/>
              <a:t>в градусах.</a:t>
            </a:r>
          </a:p>
          <a:p>
            <a:pPr marL="0" indent="0">
              <a:buNone/>
            </a:pPr>
            <a:r>
              <a:rPr lang="ru-RU" dirty="0" smtClean="0"/>
              <a:t>Б) Один из углов прямоугольной трапеции равен 107°. Найдите меньший угол этой трапеции. Ответ дайте в градусах.</a:t>
            </a:r>
          </a:p>
          <a:p>
            <a:pPr marL="0" indent="0">
              <a:buNone/>
            </a:pPr>
            <a:r>
              <a:rPr lang="ru-RU" dirty="0" smtClean="0"/>
              <a:t>С) Один из углов параллелограмма равен 26°. Найдите больший угол этого параллелограмма. Ответ дайте в градусах.</a:t>
            </a:r>
          </a:p>
          <a:p>
            <a:pPr marL="0" indent="0">
              <a:buNone/>
            </a:pPr>
            <a:r>
              <a:rPr lang="ru-RU" b="1" dirty="0" smtClean="0"/>
              <a:t>Задача 6.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Площадь параллелограмма ABCD равна 180. Точка E — середина стороны AB. Найдите площадь трапеции DAEC.</a:t>
            </a:r>
          </a:p>
          <a:p>
            <a:pPr marL="0" indent="0">
              <a:buNone/>
            </a:pPr>
            <a:r>
              <a:rPr lang="ru-RU" b="1" dirty="0" smtClean="0"/>
              <a:t>Задача 7.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Диагонали AC и BD параллелограмма ABCD пересекаются в точке O, AC=10, BD=22, AB=9. Найдите DO.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525</Words>
  <Application>Microsoft Office PowerPoint</Application>
  <PresentationFormat>Экран (4:3)</PresentationFormat>
  <Paragraphs>127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Повторение 8 класс часть 1   многоугольники, параллелограмм, частные случаи параллелограмма, площадь параллелограмма  </vt:lpstr>
      <vt:lpstr>Повторяем теорию</vt:lpstr>
      <vt:lpstr>Повторяем теорию</vt:lpstr>
      <vt:lpstr>Повторяем теорию</vt:lpstr>
      <vt:lpstr>Повторяем теорию</vt:lpstr>
      <vt:lpstr>Повторяем теорию</vt:lpstr>
      <vt:lpstr>Повторяем теорию</vt:lpstr>
      <vt:lpstr>Повторяем теорию</vt:lpstr>
      <vt:lpstr>Домашнее задание (скопируйте и распечатайте задание;  внимание, при переносе в «МО Word», отредактируйте градусные меры углов)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на вписанную и описанную окружность при подготовке к ОГЭ.</dc:title>
  <dc:creator>Юлия</dc:creator>
  <cp:lastModifiedBy>Admin</cp:lastModifiedBy>
  <cp:revision>126</cp:revision>
  <dcterms:created xsi:type="dcterms:W3CDTF">2019-04-28T17:29:33Z</dcterms:created>
  <dcterms:modified xsi:type="dcterms:W3CDTF">2019-05-13T07:57:37Z</dcterms:modified>
</cp:coreProperties>
</file>