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6AECCF-23A7-4891-8EC7-133775AD212F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96837C-79C1-42B4-B850-FC93FD936A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2-tub-ru.yandex.net/i?id=4ea917dacc818de5c478a67a33b8037a&amp;n=33&amp;h=215&amp;w=3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550" y="3789040"/>
            <a:ext cx="4126559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Параллелограмм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445565"/>
            <a:ext cx="833967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 algn="ctr">
              <a:buNone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Параллелограммом </a:t>
            </a:r>
            <a:r>
              <a:rPr lang="ru-RU" sz="3200" dirty="0" smtClean="0">
                <a:solidFill>
                  <a:schemeClr val="bg1"/>
                </a:solidFill>
              </a:rPr>
              <a:t>называется четырехугольник, у которого противоположные стороны попарно параллельны.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56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480864" y="1430927"/>
            <a:ext cx="8580004" cy="18002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Font typeface="Wingdings 3"/>
              <a:buNone/>
            </a:pPr>
            <a:r>
              <a:rPr lang="ru-RU" sz="3200" b="1" dirty="0" smtClean="0"/>
              <a:t>Один из углов равнобедренной трапеции равен 112˚. Найдите остальные углы трапеции.</a:t>
            </a:r>
            <a:endParaRPr lang="ru-RU" sz="3200" b="1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Задача №2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660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Свойства Параллелограмма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https://im2-tub-ru.yandex.net/i?id=4ea917dacc818de5c478a67a33b8037a&amp;n=33&amp;h=215&amp;w=3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356992"/>
            <a:ext cx="4126559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348480" y="908721"/>
            <a:ext cx="8303023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Font typeface="Wingdings 3"/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1˚. В параллелограмме противоположные стороны равны и противоположные углы равны.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48480" y="1772816"/>
            <a:ext cx="8688016" cy="3220945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Font typeface="Wingdings 3"/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2˚. Диагонали параллелограмма точкой пересечения делятся пополам.</a:t>
            </a:r>
          </a:p>
          <a:p>
            <a:pPr marL="68580" indent="0">
              <a:buFont typeface="Wingdings 3"/>
              <a:buNone/>
            </a:pP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7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трапеция</a:t>
            </a:r>
            <a:endParaRPr lang="ru-RU" dirty="0"/>
          </a:p>
        </p:txBody>
      </p:sp>
      <p:pic>
        <p:nvPicPr>
          <p:cNvPr id="2050" name="Picture 2" descr="https://upload.wikimedia.org/wikipedia/commons/thumb/0/00/Trapezoid2_1.png/300px-Trapezoid2_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2" t="15218" r="8725" b="15390"/>
          <a:stretch/>
        </p:blipFill>
        <p:spPr bwMode="auto">
          <a:xfrm>
            <a:off x="4572001" y="2996952"/>
            <a:ext cx="4143284" cy="349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3" y="1268760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 algn="ctr">
              <a:buNone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Трапецией </a:t>
            </a:r>
            <a:r>
              <a:rPr lang="ru-RU" sz="3200" dirty="0" smtClean="0">
                <a:solidFill>
                  <a:schemeClr val="bg1"/>
                </a:solidFill>
              </a:rPr>
              <a:t>называется четырехугольник, у которого две стороны параллельны, а  две другие не параллельны.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9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upload.wikimedia.org/wikipedia/commons/thumb/0/00/Trapezoid2_1.png/300px-Trapezoid2_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2" t="15218" r="8725" b="15390"/>
          <a:stretch/>
        </p:blipFill>
        <p:spPr bwMode="auto">
          <a:xfrm>
            <a:off x="1547664" y="908720"/>
            <a:ext cx="5544616" cy="46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0604" y="332656"/>
            <a:ext cx="3538736" cy="157018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основание</a:t>
            </a:r>
            <a:endParaRPr lang="ru-RU" sz="2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2483768" y="4509120"/>
            <a:ext cx="3538736" cy="157018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80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основание</a:t>
            </a:r>
            <a:endParaRPr lang="ru-RU" sz="2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 rot="17322461">
            <a:off x="298195" y="2257037"/>
            <a:ext cx="3538736" cy="157018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б</a:t>
            </a:r>
            <a:r>
              <a:rPr lang="ru-RU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оковая сторона</a:t>
            </a:r>
            <a:endParaRPr lang="ru-RU" sz="2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 rot="4385922">
            <a:off x="4572267" y="2409436"/>
            <a:ext cx="3538736" cy="157018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б</a:t>
            </a:r>
            <a:r>
              <a:rPr lang="ru-RU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оковая сторона</a:t>
            </a:r>
            <a:endParaRPr lang="ru-RU" sz="2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019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fs00.infourok.ru/images/doc/69/84154/hello_html_64daa54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4392488" cy="2481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im1-tub-ru.yandex.net/i?id=5ea6e8e4f15ee5c05688ae31056a4edf&amp;n=33&amp;h=215&amp;w=28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118" t="28130" r="33187" b="19607"/>
          <a:stretch/>
        </p:blipFill>
        <p:spPr bwMode="auto">
          <a:xfrm>
            <a:off x="5076056" y="1628800"/>
            <a:ext cx="3847301" cy="291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678396" y="4077072"/>
            <a:ext cx="3538736" cy="157018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равнобедренная трапеция</a:t>
            </a:r>
            <a:endParaRPr lang="ru-RU" sz="2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5122970" y="4437112"/>
            <a:ext cx="3538736" cy="157018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прямоугольная трапеция</a:t>
            </a:r>
            <a:endParaRPr lang="ru-RU" sz="2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894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Докажите, что у равнобокой трапеции углы при основании равны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5" t="23257" r="23554" b="45879"/>
          <a:stretch/>
        </p:blipFill>
        <p:spPr bwMode="auto">
          <a:xfrm>
            <a:off x="971600" y="2075404"/>
            <a:ext cx="6840760" cy="351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240468" y="548680"/>
            <a:ext cx="8303023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Font typeface="Wingdings 3"/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Докажите, что у равнобедренной трапеции углы при основании равны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126" name="Picture 6" descr="C:\Users\Nekraska\Pictures\Безымянный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45" y="1628800"/>
            <a:ext cx="7432676" cy="382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30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http://player.myshared.ru/6/546500/data/images/img1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2" name="Picture 4" descr="http://player.myshared.ru/6/546500/data/images/img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85" y="1920489"/>
            <a:ext cx="5393787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240468" y="548680"/>
            <a:ext cx="8303023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Font typeface="Wingdings 3"/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Докажите, что в равнобедренной трапеции диагонали равны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docbase.org/uploads/posts/2016-03/4/0/2/40222111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23" y="1772816"/>
            <a:ext cx="7955070" cy="249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240468" y="548680"/>
            <a:ext cx="8303023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Font typeface="Wingdings 3"/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Средняя линия трапеции параллельна основаниям и равна их полусумме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99131" y="4365492"/>
            <a:ext cx="8303023" cy="108012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MN || BC || AD</a:t>
            </a:r>
          </a:p>
          <a:p>
            <a:pPr marL="6858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MN = (BC + AD) </a:t>
            </a:r>
            <a:r>
              <a:rPr lang="ru-RU" sz="3200" b="1" dirty="0" smtClean="0">
                <a:solidFill>
                  <a:schemeClr val="bg1"/>
                </a:solidFill>
              </a:rPr>
              <a:t>: 2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im2-tub-ru.yandex.net/i?id=8cb321495709838ede4a365a208bddf7&amp;n=33&amp;h=215&amp;w=3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436" y="2636912"/>
            <a:ext cx="5400600" cy="3455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121893" y="1268760"/>
            <a:ext cx="8748464" cy="216024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None/>
            </a:pP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Дано: </a:t>
            </a:r>
            <a:r>
              <a:rPr lang="en-US" sz="3200" b="1" dirty="0" smtClean="0"/>
              <a:t>ABCD –</a:t>
            </a:r>
            <a:r>
              <a:rPr lang="ru-RU" sz="3200" b="1" dirty="0" smtClean="0"/>
              <a:t> трапеция,</a:t>
            </a:r>
            <a:r>
              <a:rPr lang="en-US" sz="3200" b="1" dirty="0" smtClean="0"/>
              <a:t> EF</a:t>
            </a:r>
            <a:r>
              <a:rPr lang="ru-RU" sz="3200" b="1" dirty="0" smtClean="0"/>
              <a:t> – средняя линия. </a:t>
            </a:r>
            <a:r>
              <a:rPr lang="en-US" sz="3200" b="1" dirty="0" smtClean="0"/>
              <a:t>BC</a:t>
            </a:r>
            <a:r>
              <a:rPr lang="ru-RU" sz="3200" b="1" dirty="0" smtClean="0"/>
              <a:t> = 13см, </a:t>
            </a:r>
            <a:r>
              <a:rPr lang="en-US" sz="3200" b="1" dirty="0" smtClean="0"/>
              <a:t>EF</a:t>
            </a:r>
            <a:r>
              <a:rPr lang="ru-RU" sz="3200" b="1" dirty="0" smtClean="0"/>
              <a:t> = 25см.</a:t>
            </a:r>
          </a:p>
          <a:p>
            <a:pPr marL="68580" indent="0">
              <a:buNone/>
            </a:pP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Найти: </a:t>
            </a:r>
            <a:r>
              <a:rPr lang="ru-RU" sz="3200" b="1" dirty="0" smtClean="0"/>
              <a:t>А</a:t>
            </a:r>
            <a:r>
              <a:rPr lang="en-US" sz="3200" b="1" dirty="0"/>
              <a:t>D</a:t>
            </a:r>
            <a:endParaRPr lang="ru-RU" sz="3200" b="1" dirty="0" smtClean="0"/>
          </a:p>
          <a:p>
            <a:pPr marL="68580" indent="0">
              <a:buNone/>
            </a:pPr>
            <a:r>
              <a:rPr lang="en-US" sz="3200" b="1" dirty="0" smtClean="0"/>
              <a:t> </a:t>
            </a:r>
            <a:r>
              <a:rPr lang="ru-RU" sz="3200" b="1" dirty="0" smtClean="0"/>
              <a:t>  </a:t>
            </a:r>
            <a:r>
              <a:rPr lang="en-US" sz="3200" b="1" dirty="0" smtClean="0"/>
              <a:t> </a:t>
            </a:r>
            <a:endParaRPr lang="ru-RU" sz="3200" b="1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Задача №1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38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149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Параллелограмм</vt:lpstr>
      <vt:lpstr>Свойства Параллелограмма</vt:lpstr>
      <vt:lpstr>трапеция</vt:lpstr>
      <vt:lpstr>основание</vt:lpstr>
      <vt:lpstr>равнобедренная трапеция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Параллелограмм</dc:title>
  <dc:creator>Polyakova</dc:creator>
  <cp:lastModifiedBy>Polyakova</cp:lastModifiedBy>
  <cp:revision>5</cp:revision>
  <dcterms:created xsi:type="dcterms:W3CDTF">2016-10-03T13:47:53Z</dcterms:created>
  <dcterms:modified xsi:type="dcterms:W3CDTF">2016-10-03T14:42:59Z</dcterms:modified>
</cp:coreProperties>
</file>