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4" r:id="rId6"/>
    <p:sldId id="265" r:id="rId7"/>
    <p:sldId id="266" r:id="rId8"/>
    <p:sldId id="267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82"/>
    <a:srgbClr val="DC4030"/>
    <a:srgbClr val="BDED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50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Арка 6"/>
          <p:cNvSpPr/>
          <p:nvPr/>
        </p:nvSpPr>
        <p:spPr>
          <a:xfrm rot="8016231">
            <a:off x="4734968" y="1871488"/>
            <a:ext cx="2937377" cy="2804350"/>
          </a:xfrm>
          <a:prstGeom prst="blockArc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Арка 5"/>
          <p:cNvSpPr/>
          <p:nvPr/>
        </p:nvSpPr>
        <p:spPr>
          <a:xfrm rot="19244900">
            <a:off x="1220649" y="623865"/>
            <a:ext cx="3045823" cy="3011401"/>
          </a:xfrm>
          <a:prstGeom prst="blockArc">
            <a:avLst/>
          </a:prstGeom>
          <a:solidFill>
            <a:srgbClr val="DC403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35696" y="1340768"/>
            <a:ext cx="5184576" cy="2952328"/>
          </a:xfrm>
          <a:solidFill>
            <a:srgbClr val="BDEDEC"/>
          </a:solidFill>
          <a:ln w="38100" cmpd="sng">
            <a:gradFill>
              <a:gsLst>
                <a:gs pos="0">
                  <a:srgbClr val="00B0F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bevel/>
          </a:ln>
        </p:spPr>
        <p:txBody>
          <a:bodyPr/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Наибольший </a:t>
            </a:r>
            <a:b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общий  делитель</a:t>
            </a:r>
            <a:endParaRPr lang="ru-RU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5"/>
            <a:ext cx="6059016" cy="648071"/>
          </a:xfrm>
          <a:solidFill>
            <a:srgbClr val="BDEDEC"/>
          </a:solidFill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Назовите  все  делители  числа  28</a:t>
            </a:r>
            <a:endParaRPr lang="ru-RU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508104" y="1124744"/>
            <a:ext cx="3384376" cy="648071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; 4;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14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; 28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95536" y="1916832"/>
            <a:ext cx="6059016" cy="648071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Назовите  все  делители  числа  42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436096" y="2780928"/>
            <a:ext cx="3384376" cy="648071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;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; 3; 6;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7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; 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14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; 21; 42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179512" y="3933056"/>
            <a:ext cx="8568952" cy="1008112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Красным  цветом  выделены  числа  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1; 2; 7;</a:t>
            </a: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14 </a:t>
            </a: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– которые   являются  общими  делителями  чисел  28  и  42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627784" y="5301208"/>
            <a:ext cx="5976664" cy="1152128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Среди  общих  делителей</a:t>
            </a: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число  </a:t>
            </a: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14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1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является  наибольшим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  <a:solidFill>
            <a:srgbClr val="BDEDEC"/>
          </a:solidFill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Наибольшее  натуральное  число, на  которое  делится  нацело  каждое  из  двух  данных  чисел, называют  наибольшим  общим  делителем  (НОД)  этих  чисел</a:t>
            </a:r>
            <a:endParaRPr lang="ru-RU" sz="32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2977"/>
            <a:ext cx="8229600" cy="720080"/>
          </a:xfrm>
          <a:solidFill>
            <a:srgbClr val="BDEDEC"/>
          </a:solidFill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НОД  чисел  </a:t>
            </a:r>
            <a:r>
              <a:rPr lang="en-US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a 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обозначают  НОД (</a:t>
            </a:r>
            <a:r>
              <a:rPr lang="en-US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r>
              <a:rPr lang="en-US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</a:t>
            </a:r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835696" y="4005064"/>
            <a:ext cx="5112568" cy="720080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НОД (28; 42) =</a:t>
            </a:r>
            <a:r>
              <a:rPr kumimoji="0" lang="ru-RU" sz="3200" b="1" i="1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14</a:t>
            </a: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179512" y="4869160"/>
            <a:ext cx="8229600" cy="1584176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Легко  установить, что </a:t>
            </a: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НОД (10;25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)=5, </a:t>
            </a:r>
          </a:p>
          <a:p>
            <a:pPr marL="342900" lvl="0" indent="-342900">
              <a:spcBef>
                <a:spcPct val="20000"/>
              </a:spcBef>
            </a:pP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НОД (18;24</a:t>
            </a:r>
            <a:r>
              <a:rPr lang="en-US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)=6, НОД (3;7)=1</a:t>
            </a: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88640"/>
            <a:ext cx="8229600" cy="1642194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НОД  многозначных  чисел  удобно  находить,   предварительно  разложив  их  на  простые  множители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1988840"/>
            <a:ext cx="4536504" cy="1080120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Найдите  НОД  (455; 770)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851920" y="3140968"/>
            <a:ext cx="1872208" cy="2880320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455   </a:t>
            </a: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5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91   </a:t>
            </a: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7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13   13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1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932040" y="3501008"/>
            <a:ext cx="0" cy="20162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6300192" y="3140968"/>
            <a:ext cx="1872208" cy="3168352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770    2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385    </a:t>
            </a: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5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77    </a:t>
            </a: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7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11    11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1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7380312" y="3501008"/>
            <a:ext cx="0" cy="223224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/>
          <p:cNvSpPr txBox="1">
            <a:spLocks/>
          </p:cNvSpPr>
          <p:nvPr/>
        </p:nvSpPr>
        <p:spPr>
          <a:xfrm>
            <a:off x="179512" y="5777880"/>
            <a:ext cx="8784976" cy="1080120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НОД  (455; 770) = 5 ∙ 7 = 35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67544" y="404664"/>
            <a:ext cx="4536504" cy="1080120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Найдите  НОД  (180; 840)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923928" y="1268760"/>
            <a:ext cx="2448272" cy="3744416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7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180   2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90   2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45   3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15   3</a:t>
            </a: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7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5   5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7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1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436096" y="1628800"/>
            <a:ext cx="0" cy="30243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6660232" y="1268760"/>
            <a:ext cx="2304256" cy="3744416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840     2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420     2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210     2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105     3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35     5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7     7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1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7956376" y="1484784"/>
            <a:ext cx="0" cy="27363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/>
          <p:cNvSpPr txBox="1">
            <a:spLocks/>
          </p:cNvSpPr>
          <p:nvPr/>
        </p:nvSpPr>
        <p:spPr>
          <a:xfrm>
            <a:off x="1763688" y="5517232"/>
            <a:ext cx="7165304" cy="1080120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НОД  (455; 770) = 2 ∙ 2 ∙ 3 ∙ 5 = 60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539552" y="4725144"/>
            <a:ext cx="7165304" cy="1008112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180 = 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∙ 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∙ 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∙ 3 ∙ 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 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          840 = 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 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∙ 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∙ 2 ∙ 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∙ 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∙ 7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4" grpId="0" animBg="1"/>
      <p:bldP spid="14" grpId="1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67544" y="404664"/>
            <a:ext cx="4536504" cy="1080120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Найдите  НОД  (585; 616)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923928" y="1268760"/>
            <a:ext cx="2448272" cy="3744416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7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585    3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195   3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65   5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13   13</a:t>
            </a: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7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1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7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436096" y="1628800"/>
            <a:ext cx="0" cy="25922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6660232" y="1268760"/>
            <a:ext cx="2304256" cy="3744416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616     2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308     2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154     2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77     7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11     11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1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7956376" y="1484784"/>
            <a:ext cx="0" cy="27363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/>
          <p:cNvSpPr txBox="1">
            <a:spLocks/>
          </p:cNvSpPr>
          <p:nvPr/>
        </p:nvSpPr>
        <p:spPr>
          <a:xfrm>
            <a:off x="0" y="4797152"/>
            <a:ext cx="3528392" cy="936104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НОД  (585; 616) = 1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3563888" y="4365104"/>
            <a:ext cx="5580112" cy="864096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585 = 3 ∙ 3 ∙ 5 ∙ 13 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616 = 2 ∙ 2 ∙ 2 ∙ 7 ∙ 11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915816" y="5373216"/>
            <a:ext cx="5976664" cy="1340768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Если</a:t>
            </a:r>
            <a:r>
              <a:rPr kumimoji="0" lang="ru-RU" sz="3200" b="1" i="1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общий  делитель  двух  натуральных  чисел  равен  1, то  их  называют  </a:t>
            </a:r>
            <a:r>
              <a:rPr kumimoji="0" lang="ru-RU" sz="3200" b="1" i="1" u="none" strike="noStrike" kern="1200" cap="none" spc="0" normalizeH="0" noProof="0" dirty="0" smtClean="0">
                <a:ln>
                  <a:noFill/>
                </a:ln>
                <a:solidFill>
                  <a:srgbClr val="0060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взаимно  простыми</a:t>
            </a: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rgbClr val="0060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 animBg="1"/>
      <p:bldP spid="6" grpId="0" animBg="1"/>
      <p:bldP spid="10" grpId="0" animBg="1"/>
      <p:bldP spid="14" grpId="0" animBg="1"/>
      <p:bldP spid="14" grpId="1" animBg="1"/>
      <p:bldP spid="15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67544" y="404664"/>
            <a:ext cx="4536504" cy="1080120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Найдите  НОД  (250; 3000)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051720" y="1340768"/>
            <a:ext cx="6912768" cy="3744416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Здесь  нет  необходимости  раскладывать  число  на  простые  множители, так  как  число 250 – делитель  3000 </a:t>
            </a: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rgbClr val="0060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139952" y="4869160"/>
            <a:ext cx="4824536" cy="1584176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НОД  (250; 3000) = 250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1187624" y="1340768"/>
            <a:ext cx="2448272" cy="3744416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7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132    2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66   2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33   3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11   11</a:t>
            </a: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7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1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7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404664"/>
            <a:ext cx="5256584" cy="1080120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Найдите  НОД  (132;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180; 144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923928" y="1268760"/>
            <a:ext cx="2448272" cy="3744416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180      2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90     2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45     3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15     3</a:t>
            </a: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7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5     5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7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1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70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7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292080" y="1556792"/>
            <a:ext cx="0" cy="25922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6660232" y="1268760"/>
            <a:ext cx="2304256" cy="4176464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144     2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72     2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36     2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18    2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9     3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3      3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1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                                                          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7956376" y="1484784"/>
            <a:ext cx="0" cy="27363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Заголовок 1"/>
          <p:cNvSpPr txBox="1">
            <a:spLocks/>
          </p:cNvSpPr>
          <p:nvPr/>
        </p:nvSpPr>
        <p:spPr>
          <a:xfrm>
            <a:off x="503040" y="4365104"/>
            <a:ext cx="8640960" cy="936104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132 = </a:t>
            </a:r>
            <a:r>
              <a:rPr lang="ru-RU" sz="3800" b="1" dirty="0" smtClean="0">
                <a:solidFill>
                  <a:srgbClr val="DC4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r>
              <a:rPr lang="ru-RU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∙ </a:t>
            </a:r>
            <a:r>
              <a:rPr lang="ru-RU" sz="3800" b="1" dirty="0" smtClean="0">
                <a:solidFill>
                  <a:srgbClr val="DC4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r>
              <a:rPr lang="ru-RU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∙ </a:t>
            </a:r>
            <a:r>
              <a:rPr lang="ru-RU" sz="3800" b="1" dirty="0" smtClean="0">
                <a:solidFill>
                  <a:srgbClr val="DC4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3</a:t>
            </a:r>
            <a:r>
              <a:rPr lang="ru-RU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∙ 11    180 = </a:t>
            </a:r>
            <a:r>
              <a:rPr lang="ru-RU" sz="3800" b="1" dirty="0" smtClean="0">
                <a:solidFill>
                  <a:srgbClr val="DC4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r>
              <a:rPr lang="ru-RU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∙ </a:t>
            </a:r>
            <a:r>
              <a:rPr lang="ru-RU" sz="3800" b="1" dirty="0" smtClean="0">
                <a:solidFill>
                  <a:srgbClr val="DC4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r>
              <a:rPr lang="ru-RU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∙ </a:t>
            </a:r>
            <a:r>
              <a:rPr lang="ru-RU" sz="3800" b="1" dirty="0" smtClean="0">
                <a:solidFill>
                  <a:srgbClr val="DC4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3</a:t>
            </a:r>
            <a:r>
              <a:rPr lang="ru-RU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∙ 3 ∙ 5          144 =</a:t>
            </a:r>
            <a:r>
              <a:rPr lang="ru-RU" sz="3800" b="1" dirty="0" smtClean="0">
                <a:solidFill>
                  <a:srgbClr val="DC4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2 </a:t>
            </a:r>
            <a:r>
              <a:rPr lang="ru-RU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∙ </a:t>
            </a:r>
            <a:r>
              <a:rPr lang="ru-RU" sz="3800" b="1" dirty="0" smtClean="0">
                <a:solidFill>
                  <a:srgbClr val="DC4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2</a:t>
            </a:r>
            <a:r>
              <a:rPr lang="ru-RU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∙ 2 ∙ 2∙ </a:t>
            </a:r>
            <a:r>
              <a:rPr lang="ru-RU" sz="3800" b="1" dirty="0" smtClean="0">
                <a:solidFill>
                  <a:srgbClr val="DC40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3</a:t>
            </a:r>
            <a:r>
              <a:rPr lang="ru-RU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∙ 3</a:t>
            </a:r>
            <a:endParaRPr kumimoji="0" lang="ru-RU" sz="38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ru-RU" sz="3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483768" y="5373216"/>
            <a:ext cx="6408712" cy="1340768"/>
          </a:xfrm>
          <a:prstGeom prst="rect">
            <a:avLst/>
          </a:prstGeom>
          <a:solidFill>
            <a:srgbClr val="BDEDE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НОД (132; 180; 144) = 2 ∙ 2 ∙ 3 = 12</a:t>
            </a:r>
            <a:endParaRPr kumimoji="0" lang="ru-RU" sz="3200" b="1" i="1" u="none" strike="noStrike" kern="1200" cap="none" spc="0" normalizeH="0" baseline="0" noProof="0" dirty="0" smtClean="0">
              <a:ln>
                <a:noFill/>
              </a:ln>
              <a:solidFill>
                <a:srgbClr val="0060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771800" y="1700808"/>
            <a:ext cx="0" cy="25922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6" grpId="0" animBg="1"/>
      <p:bldP spid="10" grpId="0" animBg="1"/>
      <p:bldP spid="14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91264" cy="6192688"/>
          </a:xfrm>
          <a:solidFill>
            <a:srgbClr val="BDEDEC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60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Какое  число  называют  НОД  двух  чисел?</a:t>
            </a:r>
          </a:p>
          <a:p>
            <a:pPr>
              <a:buNone/>
            </a:pPr>
            <a:endParaRPr lang="ru-RU" b="1" dirty="0" smtClean="0">
              <a:solidFill>
                <a:srgbClr val="0060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0060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 числа   называют  взаимно  простыми?</a:t>
            </a:r>
          </a:p>
          <a:p>
            <a:pPr>
              <a:buNone/>
            </a:pPr>
            <a:endParaRPr lang="ru-RU" b="1" dirty="0" smtClean="0">
              <a:solidFill>
                <a:srgbClr val="0060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0060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Чему  равен  НОД (25; 1000)</a:t>
            </a:r>
          </a:p>
          <a:p>
            <a:pPr>
              <a:buNone/>
            </a:pPr>
            <a:endParaRPr lang="ru-RU" b="1" dirty="0" smtClean="0">
              <a:solidFill>
                <a:srgbClr val="0060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0060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НОД (13; 17)</a:t>
            </a:r>
          </a:p>
          <a:p>
            <a:pPr>
              <a:buNone/>
            </a:pPr>
            <a:endParaRPr lang="ru-RU" b="1" dirty="0" smtClean="0">
              <a:solidFill>
                <a:srgbClr val="0060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 smtClean="0">
                <a:solidFill>
                  <a:srgbClr val="00608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НОД (100; 2500)</a:t>
            </a:r>
          </a:p>
          <a:p>
            <a:pPr>
              <a:buNone/>
            </a:pPr>
            <a:endParaRPr lang="ru-RU" b="1" dirty="0">
              <a:solidFill>
                <a:srgbClr val="00608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560</Words>
  <Application>Microsoft Office PowerPoint</Application>
  <PresentationFormat>Экран (4:3)</PresentationFormat>
  <Paragraphs>186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Наибольший   общий  делитель</vt:lpstr>
      <vt:lpstr>Слайд 2</vt:lpstr>
      <vt:lpstr>Наибольшее  натуральное  число, на  которое  делится  нацело  каждое  из  двух  данных  чисел, называют  наибольшим  общим  делителем  (НОД)  этих  чисел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Наибольший   общий  делитель</dc:title>
  <dc:creator>123</dc:creator>
  <cp:lastModifiedBy>123</cp:lastModifiedBy>
  <cp:revision>10</cp:revision>
  <dcterms:created xsi:type="dcterms:W3CDTF">2014-07-18T08:15:10Z</dcterms:created>
  <dcterms:modified xsi:type="dcterms:W3CDTF">2014-09-18T14:18:04Z</dcterms:modified>
</cp:coreProperties>
</file>