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2034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324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424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682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076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669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634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64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807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619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689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32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1470025"/>
          </a:xfrm>
        </p:spPr>
        <p:txBody>
          <a:bodyPr/>
          <a:lstStyle/>
          <a:p>
            <a:r>
              <a:rPr lang="ru-RU" sz="6000" b="1" dirty="0" smtClean="0">
                <a:solidFill>
                  <a:srgbClr val="0070C0"/>
                </a:solidFill>
                <a:latin typeface="Cambria" pitchFamily="18" charset="0"/>
              </a:rPr>
              <a:t>Измерение углов</a:t>
            </a:r>
            <a:endParaRPr lang="ru-RU" sz="6000" b="1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284984"/>
            <a:ext cx="6400800" cy="648072"/>
          </a:xfrm>
        </p:spPr>
        <p:txBody>
          <a:bodyPr/>
          <a:lstStyle/>
          <a:p>
            <a: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7 класс</a:t>
            </a:r>
            <a:endParaRPr lang="ru-RU" b="1" i="1" dirty="0">
              <a:solidFill>
                <a:schemeClr val="tx1">
                  <a:lumMod val="85000"/>
                  <a:lumOff val="15000"/>
                </a:schemeClr>
              </a:solidFill>
              <a:latin typeface="Cambria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067881"/>
            <a:ext cx="2232248" cy="3151409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</p:spTree>
    <p:extLst>
      <p:ext uri="{BB962C8B-B14F-4D97-AF65-F5344CB8AC3E}">
        <p14:creationId xmlns:p14="http://schemas.microsoft.com/office/powerpoint/2010/main" val="342219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Cambria" pitchFamily="18" charset="0"/>
              </a:rPr>
              <a:t>Виды углов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85544" y="1268760"/>
            <a:ext cx="8229600" cy="532656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latin typeface="Cambria" pitchFamily="18" charset="0"/>
              </a:rPr>
              <a:t>Введем понятия острого, прямого и тупого углов </a:t>
            </a:r>
          </a:p>
        </p:txBody>
      </p:sp>
      <p:grpSp>
        <p:nvGrpSpPr>
          <p:cNvPr id="37" name="Группа 36"/>
          <p:cNvGrpSpPr/>
          <p:nvPr/>
        </p:nvGrpSpPr>
        <p:grpSpPr>
          <a:xfrm>
            <a:off x="449544" y="2492896"/>
            <a:ext cx="1674184" cy="1958578"/>
            <a:chOff x="449544" y="2492896"/>
            <a:chExt cx="1674184" cy="1958578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467544" y="2492896"/>
              <a:ext cx="1656184" cy="1944216"/>
              <a:chOff x="467544" y="2492896"/>
              <a:chExt cx="1656184" cy="1944216"/>
            </a:xfrm>
          </p:grpSpPr>
          <p:cxnSp>
            <p:nvCxnSpPr>
              <p:cNvPr id="3" name="Прямая соединительная линия 2"/>
              <p:cNvCxnSpPr/>
              <p:nvPr/>
            </p:nvCxnSpPr>
            <p:spPr>
              <a:xfrm flipH="1">
                <a:off x="467544" y="2492896"/>
                <a:ext cx="1440160" cy="194421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467544" y="4437112"/>
                <a:ext cx="1656184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Овал 31"/>
            <p:cNvSpPr/>
            <p:nvPr/>
          </p:nvSpPr>
          <p:spPr>
            <a:xfrm>
              <a:off x="449544" y="4379474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6" t="3336" r="5794" b="-351"/>
          <a:stretch/>
        </p:blipFill>
        <p:spPr>
          <a:xfrm rot="16200000">
            <a:off x="3027039" y="2240868"/>
            <a:ext cx="3449962" cy="1800200"/>
          </a:xfrm>
          <a:prstGeom prst="rect">
            <a:avLst/>
          </a:prstGeom>
        </p:spPr>
      </p:pic>
      <p:grpSp>
        <p:nvGrpSpPr>
          <p:cNvPr id="35" name="Группа 34"/>
          <p:cNvGrpSpPr/>
          <p:nvPr/>
        </p:nvGrpSpPr>
        <p:grpSpPr>
          <a:xfrm>
            <a:off x="5242148" y="2496319"/>
            <a:ext cx="3362300" cy="1976793"/>
            <a:chOff x="5242148" y="2496319"/>
            <a:chExt cx="3362300" cy="1976793"/>
          </a:xfrm>
        </p:grpSpPr>
        <p:grpSp>
          <p:nvGrpSpPr>
            <p:cNvPr id="27" name="Группа 26"/>
            <p:cNvGrpSpPr/>
            <p:nvPr/>
          </p:nvGrpSpPr>
          <p:grpSpPr>
            <a:xfrm>
              <a:off x="5242148" y="2496319"/>
              <a:ext cx="3362300" cy="1944216"/>
              <a:chOff x="5242148" y="2496319"/>
              <a:chExt cx="3362300" cy="1944216"/>
            </a:xfrm>
          </p:grpSpPr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5242148" y="2496319"/>
                <a:ext cx="1296144" cy="194421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>
                <a:off x="6516216" y="4437112"/>
                <a:ext cx="2088232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Овал 32"/>
            <p:cNvSpPr/>
            <p:nvPr/>
          </p:nvSpPr>
          <p:spPr>
            <a:xfrm>
              <a:off x="6480216" y="4401112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3461610" y="3136354"/>
            <a:ext cx="2052224" cy="2318180"/>
            <a:chOff x="3461610" y="3136354"/>
            <a:chExt cx="2052224" cy="2318180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3497610" y="3136354"/>
              <a:ext cx="2016224" cy="2305794"/>
              <a:chOff x="3497610" y="3136354"/>
              <a:chExt cx="2016224" cy="2305794"/>
            </a:xfrm>
          </p:grpSpPr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3497610" y="3136354"/>
                <a:ext cx="0" cy="230425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3497610" y="5442148"/>
                <a:ext cx="2016224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Овал 33"/>
            <p:cNvSpPr/>
            <p:nvPr/>
          </p:nvSpPr>
          <p:spPr>
            <a:xfrm>
              <a:off x="3461610" y="5382534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49544" y="4865949"/>
                <a:ext cx="21062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Cambria" pitchFamily="18" charset="0"/>
                  </a:rPr>
                  <a:t>Острый угол:</a:t>
                </a:r>
              </a:p>
              <a:p>
                <a:r>
                  <a:rPr lang="ru-RU" dirty="0" smtClean="0">
                    <a:latin typeface="Cambria" pitchFamily="18" charset="0"/>
                  </a:rPr>
                  <a:t>0° &lt;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ru-RU" dirty="0" smtClean="0">
                    <a:latin typeface="Cambria" pitchFamily="18" charset="0"/>
                  </a:rPr>
                  <a:t> &lt; 90°</a:t>
                </a:r>
                <a:endParaRPr lang="ru-RU" dirty="0"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44" y="4865949"/>
                <a:ext cx="2106232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2609" t="-5660" b="-132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407602" y="5731166"/>
                <a:ext cx="21062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Cambria" pitchFamily="18" charset="0"/>
                  </a:rPr>
                  <a:t>Прямой угол:</a:t>
                </a:r>
              </a:p>
              <a:p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ru-RU" dirty="0" smtClean="0">
                    <a:latin typeface="Cambria" pitchFamily="18" charset="0"/>
                  </a:rPr>
                  <a:t> = 90°</a:t>
                </a:r>
                <a:endParaRPr lang="ru-RU" dirty="0"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7602" y="5731166"/>
                <a:ext cx="2106232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2601" t="-5660" b="-132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440642" y="4918788"/>
                <a:ext cx="21062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Cambria" pitchFamily="18" charset="0"/>
                  </a:rPr>
                  <a:t>Тупой угол:</a:t>
                </a:r>
              </a:p>
              <a:p>
                <a:r>
                  <a:rPr lang="ru-RU" dirty="0" smtClean="0">
                    <a:latin typeface="Cambria" pitchFamily="18" charset="0"/>
                  </a:rPr>
                  <a:t>90° &lt;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ru-RU" dirty="0" smtClean="0">
                    <a:latin typeface="Cambria" pitchFamily="18" charset="0"/>
                  </a:rPr>
                  <a:t> &lt; 180°</a:t>
                </a:r>
                <a:endParaRPr lang="ru-RU" dirty="0"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0642" y="4918788"/>
                <a:ext cx="2106232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2609" t="-5660" b="-132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23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615 -0.06314 L -0.00382 0.07331 " pathEditMode="relative" rAng="0" ptsTypes="AA">
                                      <p:cBhvr>
                                        <p:cTn id="31" dur="2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08" y="68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5185E-6 L -0.03542 0.083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5185E-6 L 0.29531 -0.0631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57" y="-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8" grpId="0"/>
      <p:bldP spid="39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b="1" dirty="0">
                <a:solidFill>
                  <a:schemeClr val="tx2"/>
                </a:solidFill>
                <a:latin typeface="Cambria" pitchFamily="18" charset="0"/>
              </a:rPr>
              <a:t>Измерение углов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2060848"/>
            <a:ext cx="4042792" cy="3340968"/>
          </a:xfrm>
        </p:spPr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ru-RU" sz="2400" b="1" dirty="0" smtClean="0">
                <a:latin typeface="Cambria" pitchFamily="18" charset="0"/>
              </a:rPr>
              <a:t>Задача № 51 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ru-RU" sz="2000" dirty="0" smtClean="0">
                <a:latin typeface="Cambria" pitchFamily="18" charset="0"/>
              </a:rPr>
              <a:t>На </a:t>
            </a:r>
            <a:r>
              <a:rPr lang="ru-RU" sz="2000" dirty="0">
                <a:latin typeface="Cambria" pitchFamily="18" charset="0"/>
              </a:rPr>
              <a:t>рисунке угол АО</a:t>
            </a:r>
            <a:r>
              <a:rPr lang="en-US" sz="2000" dirty="0">
                <a:latin typeface="Cambria" pitchFamily="18" charset="0"/>
              </a:rPr>
              <a:t>D</a:t>
            </a:r>
            <a:r>
              <a:rPr lang="ru-RU" sz="2000" dirty="0">
                <a:latin typeface="Cambria" pitchFamily="18" charset="0"/>
              </a:rPr>
              <a:t> прямой , </a:t>
            </a:r>
            <a:endParaRPr lang="ru-RU" sz="2000" dirty="0" smtClean="0">
              <a:latin typeface="Cambria" pitchFamily="18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ru-RU" sz="2000" dirty="0" smtClean="0">
                <a:latin typeface="Cambria" pitchFamily="18" charset="0"/>
              </a:rPr>
              <a:t>∠АОВ </a:t>
            </a:r>
            <a:r>
              <a:rPr lang="ru-RU" sz="2000" dirty="0">
                <a:latin typeface="Cambria" pitchFamily="18" charset="0"/>
              </a:rPr>
              <a:t>= </a:t>
            </a:r>
            <a:r>
              <a:rPr lang="ru-RU" sz="2000" dirty="0" smtClean="0">
                <a:latin typeface="Cambria" pitchFamily="18" charset="0"/>
              </a:rPr>
              <a:t>∠ВОС </a:t>
            </a:r>
            <a:r>
              <a:rPr lang="ru-RU" sz="2000" dirty="0">
                <a:latin typeface="Cambria" pitchFamily="18" charset="0"/>
              </a:rPr>
              <a:t>= </a:t>
            </a:r>
            <a:r>
              <a:rPr lang="ru-RU" sz="2000" dirty="0" smtClean="0">
                <a:latin typeface="Cambria" pitchFamily="18" charset="0"/>
              </a:rPr>
              <a:t>∠</a:t>
            </a:r>
            <a:r>
              <a:rPr lang="en-US" sz="2000" dirty="0" smtClean="0">
                <a:latin typeface="Cambria" pitchFamily="18" charset="0"/>
              </a:rPr>
              <a:t>COD</a:t>
            </a:r>
            <a:r>
              <a:rPr lang="en-US" sz="2000" dirty="0">
                <a:latin typeface="Cambria" pitchFamily="18" charset="0"/>
              </a:rPr>
              <a:t>. </a:t>
            </a:r>
            <a:r>
              <a:rPr lang="ru-RU" sz="2000" dirty="0">
                <a:latin typeface="Cambria" pitchFamily="18" charset="0"/>
              </a:rPr>
              <a:t> </a:t>
            </a:r>
            <a:endParaRPr lang="ru-RU" sz="2000" dirty="0" smtClean="0">
              <a:latin typeface="Cambria" pitchFamily="18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ru-RU" sz="2000" dirty="0" smtClean="0">
                <a:latin typeface="Cambria" pitchFamily="18" charset="0"/>
              </a:rPr>
              <a:t>Найдите </a:t>
            </a:r>
            <a:r>
              <a:rPr lang="ru-RU" sz="2000" dirty="0">
                <a:latin typeface="Cambria" pitchFamily="18" charset="0"/>
              </a:rPr>
              <a:t>угол, </a:t>
            </a:r>
            <a:r>
              <a:rPr lang="ru-RU" sz="2000" dirty="0" smtClean="0">
                <a:latin typeface="Cambria" pitchFamily="18" charset="0"/>
              </a:rPr>
              <a:t>образованный биссектрисами углов </a:t>
            </a:r>
            <a:r>
              <a:rPr lang="ru-RU" sz="2000" dirty="0">
                <a:latin typeface="Cambria" pitchFamily="18" charset="0"/>
              </a:rPr>
              <a:t>АОВ и </a:t>
            </a:r>
            <a:r>
              <a:rPr lang="en-US" sz="2000" dirty="0">
                <a:latin typeface="Cambria" pitchFamily="18" charset="0"/>
              </a:rPr>
              <a:t>COD</a:t>
            </a:r>
            <a:endParaRPr lang="ru-RU" sz="2000" b="1" dirty="0" smtClean="0">
              <a:latin typeface="Cambria" pitchFamily="18" charset="0"/>
            </a:endParaRPr>
          </a:p>
        </p:txBody>
      </p:sp>
      <p:pic>
        <p:nvPicPr>
          <p:cNvPr id="7" name="Picture 7" descr="C:\Documents and Settings\Баринова\Мои документы\Мои рисунки\oc06-00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71" t="2701" r="32910" b="5461"/>
          <a:stretch>
            <a:fillRect/>
          </a:stretch>
        </p:blipFill>
        <p:spPr bwMode="auto">
          <a:xfrm>
            <a:off x="4355976" y="1299219"/>
            <a:ext cx="4536504" cy="5057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076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b="1" dirty="0">
                <a:solidFill>
                  <a:schemeClr val="tx2"/>
                </a:solidFill>
                <a:latin typeface="Cambria" pitchFamily="18" charset="0"/>
              </a:rPr>
              <a:t>Измерение углов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2060848"/>
            <a:ext cx="3096344" cy="3340968"/>
          </a:xfrm>
        </p:spPr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ru-RU" sz="2400" b="1" dirty="0" smtClean="0">
                <a:latin typeface="Cambria" pitchFamily="18" charset="0"/>
              </a:rPr>
              <a:t>Задача № 52 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ru-RU" sz="2000" dirty="0">
                <a:latin typeface="Cambria" pitchFamily="18" charset="0"/>
              </a:rPr>
              <a:t>На рисунке  луч </a:t>
            </a:r>
            <a:r>
              <a:rPr lang="en-US" sz="2000" dirty="0">
                <a:latin typeface="Cambria" pitchFamily="18" charset="0"/>
              </a:rPr>
              <a:t>OV</a:t>
            </a:r>
            <a:r>
              <a:rPr lang="ru-RU" sz="2000" dirty="0">
                <a:latin typeface="Cambria" pitchFamily="18" charset="0"/>
              </a:rPr>
              <a:t> является биссектрисой угла </a:t>
            </a:r>
            <a:r>
              <a:rPr lang="en-US" sz="2000" dirty="0">
                <a:latin typeface="Cambria" pitchFamily="18" charset="0"/>
              </a:rPr>
              <a:t> ZOY</a:t>
            </a:r>
            <a:r>
              <a:rPr lang="ru-RU" sz="2000" dirty="0">
                <a:latin typeface="Cambria" pitchFamily="18" charset="0"/>
              </a:rPr>
              <a:t>, а луч </a:t>
            </a:r>
            <a:r>
              <a:rPr lang="en-US" sz="2000" dirty="0">
                <a:latin typeface="Cambria" pitchFamily="18" charset="0"/>
              </a:rPr>
              <a:t>OU </a:t>
            </a:r>
            <a:r>
              <a:rPr lang="ru-RU" sz="2000" dirty="0">
                <a:latin typeface="Cambria" pitchFamily="18" charset="0"/>
              </a:rPr>
              <a:t>– биссектрисой угла </a:t>
            </a:r>
            <a:r>
              <a:rPr lang="en-US" sz="2000" dirty="0">
                <a:latin typeface="Cambria" pitchFamily="18" charset="0"/>
              </a:rPr>
              <a:t> XOY</a:t>
            </a:r>
            <a:r>
              <a:rPr lang="ru-RU" sz="2000" dirty="0">
                <a:latin typeface="Cambria" pitchFamily="18" charset="0"/>
              </a:rPr>
              <a:t>. Найдите </a:t>
            </a:r>
            <a:r>
              <a:rPr lang="ru-RU" sz="2000" dirty="0" smtClean="0">
                <a:latin typeface="Cambria" pitchFamily="18" charset="0"/>
              </a:rPr>
              <a:t>∠</a:t>
            </a:r>
            <a:r>
              <a:rPr lang="en-US" sz="2000" dirty="0" smtClean="0">
                <a:latin typeface="Cambria" pitchFamily="18" charset="0"/>
              </a:rPr>
              <a:t>XOZ</a:t>
            </a:r>
            <a:r>
              <a:rPr lang="ru-RU" sz="2000" dirty="0">
                <a:latin typeface="Cambria" pitchFamily="18" charset="0"/>
              </a:rPr>
              <a:t>,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ru-RU" sz="2000" dirty="0">
                <a:latin typeface="Cambria" pitchFamily="18" charset="0"/>
              </a:rPr>
              <a:t> если </a:t>
            </a:r>
            <a:r>
              <a:rPr lang="ru-RU" sz="2000" dirty="0" smtClean="0">
                <a:latin typeface="Cambria" pitchFamily="18" charset="0"/>
              </a:rPr>
              <a:t>∠</a:t>
            </a:r>
            <a:r>
              <a:rPr lang="en-US" sz="2000" dirty="0" smtClean="0">
                <a:latin typeface="Cambria" pitchFamily="18" charset="0"/>
              </a:rPr>
              <a:t>UOV </a:t>
            </a:r>
            <a:r>
              <a:rPr lang="en-US" sz="2000" dirty="0">
                <a:latin typeface="Cambria" pitchFamily="18" charset="0"/>
              </a:rPr>
              <a:t>= </a:t>
            </a:r>
            <a:r>
              <a:rPr lang="en-US" sz="2000" dirty="0" smtClean="0">
                <a:latin typeface="Cambria" pitchFamily="18" charset="0"/>
              </a:rPr>
              <a:t>80</a:t>
            </a:r>
            <a:r>
              <a:rPr lang="ru-RU" sz="2000" dirty="0" smtClean="0">
                <a:latin typeface="Cambria" pitchFamily="18" charset="0"/>
              </a:rPr>
              <a:t>°</a:t>
            </a:r>
            <a:r>
              <a:rPr lang="en-US" sz="2000" dirty="0" smtClean="0">
                <a:latin typeface="Cambria" pitchFamily="18" charset="0"/>
              </a:rPr>
              <a:t>.</a:t>
            </a:r>
            <a:r>
              <a:rPr lang="ru-RU" sz="2000" dirty="0" smtClean="0">
                <a:latin typeface="Cambria" pitchFamily="18" charset="0"/>
              </a:rPr>
              <a:t> </a:t>
            </a:r>
            <a:endParaRPr lang="en-US" sz="2000" dirty="0">
              <a:latin typeface="Cambria" pitchFamily="18" charset="0"/>
              <a:cs typeface="Arial" charset="0"/>
            </a:endParaRPr>
          </a:p>
        </p:txBody>
      </p:sp>
      <p:pic>
        <p:nvPicPr>
          <p:cNvPr id="6" name="Picture 7" descr="C:\Documents and Settings\Баринова\Мои документы\Мои рисунки\oc06-00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2" t="2174" r="2773" b="10870"/>
          <a:stretch>
            <a:fillRect/>
          </a:stretch>
        </p:blipFill>
        <p:spPr bwMode="auto">
          <a:xfrm>
            <a:off x="3938032" y="1484784"/>
            <a:ext cx="4911090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70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3000" b="1" dirty="0" smtClean="0">
                <a:solidFill>
                  <a:srgbClr val="0070C0"/>
                </a:solidFill>
                <a:latin typeface="Cambria" pitchFamily="18" charset="0"/>
              </a:rPr>
              <a:t>Решение задач по готовым чертежам</a:t>
            </a:r>
            <a:endParaRPr lang="ru-RU" sz="3000" b="1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2" y="1650504"/>
            <a:ext cx="4038600" cy="4709119"/>
          </a:xfr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Cambria" pitchFamily="18" charset="0"/>
              </a:rPr>
              <a:t>Задача 1</a:t>
            </a:r>
          </a:p>
          <a:p>
            <a:pPr marL="0" indent="0" algn="ctr">
              <a:buNone/>
            </a:pPr>
            <a:endParaRPr lang="ru-RU" sz="1200" dirty="0" smtClean="0">
              <a:latin typeface="Cambria" pitchFamily="18" charset="0"/>
            </a:endParaRPr>
          </a:p>
          <a:p>
            <a:pPr marL="0" indent="0" algn="ctr">
              <a:buNone/>
            </a:pPr>
            <a:endParaRPr lang="ru-RU" sz="1200" dirty="0">
              <a:latin typeface="Cambria" pitchFamily="18" charset="0"/>
            </a:endParaRPr>
          </a:p>
          <a:p>
            <a:pPr marL="0" indent="0" algn="ctr">
              <a:buNone/>
            </a:pPr>
            <a:endParaRPr lang="ru-RU" sz="1200" dirty="0" smtClean="0">
              <a:latin typeface="Cambria" pitchFamily="18" charset="0"/>
            </a:endParaRPr>
          </a:p>
          <a:p>
            <a:pPr marL="0" indent="0" algn="ctr">
              <a:buNone/>
            </a:pPr>
            <a:endParaRPr lang="ru-RU" sz="1200" dirty="0">
              <a:latin typeface="Cambria" pitchFamily="18" charset="0"/>
            </a:endParaRPr>
          </a:p>
          <a:p>
            <a:pPr marL="0" indent="0" algn="ctr">
              <a:buNone/>
            </a:pPr>
            <a:endParaRPr lang="ru-RU" sz="1200" dirty="0" smtClean="0">
              <a:latin typeface="Cambria" pitchFamily="18" charset="0"/>
            </a:endParaRPr>
          </a:p>
          <a:p>
            <a:pPr marL="0" indent="0" algn="ctr">
              <a:buNone/>
            </a:pPr>
            <a:endParaRPr lang="ru-RU" sz="1200" dirty="0">
              <a:latin typeface="Cambria" pitchFamily="18" charset="0"/>
            </a:endParaRPr>
          </a:p>
          <a:p>
            <a:pPr marL="0" indent="0" algn="ctr">
              <a:buNone/>
            </a:pPr>
            <a:endParaRPr lang="ru-RU" sz="1200" dirty="0" smtClean="0">
              <a:latin typeface="Cambria" pitchFamily="18" charset="0"/>
            </a:endParaRPr>
          </a:p>
          <a:p>
            <a:pPr marL="0" indent="0" algn="ctr">
              <a:buNone/>
            </a:pPr>
            <a:endParaRPr lang="ru-RU" sz="1200" dirty="0">
              <a:latin typeface="Cambria" pitchFamily="18" charset="0"/>
            </a:endParaRPr>
          </a:p>
          <a:p>
            <a:pPr marL="0" indent="0" algn="ctr">
              <a:buNone/>
            </a:pPr>
            <a:endParaRPr lang="ru-RU" sz="1200" dirty="0" smtClean="0">
              <a:latin typeface="Cambria" pitchFamily="18" charset="0"/>
            </a:endParaRPr>
          </a:p>
          <a:p>
            <a:pPr marL="0" indent="0" algn="ctr">
              <a:buNone/>
            </a:pPr>
            <a:endParaRPr lang="ru-RU" sz="1200" dirty="0">
              <a:latin typeface="Cambria" pitchFamily="18" charset="0"/>
            </a:endParaRPr>
          </a:p>
          <a:p>
            <a:pPr marL="0" indent="0" algn="ctr">
              <a:buNone/>
            </a:pPr>
            <a:endParaRPr lang="ru-RU" sz="1200" dirty="0" smtClean="0">
              <a:latin typeface="Cambria" pitchFamily="18" charset="0"/>
            </a:endParaRPr>
          </a:p>
          <a:p>
            <a:pPr marL="0" indent="0" algn="ctr">
              <a:buNone/>
            </a:pPr>
            <a:r>
              <a:rPr lang="ru-RU" sz="1800" dirty="0" smtClean="0">
                <a:latin typeface="Cambria" pitchFamily="18" charset="0"/>
              </a:rPr>
              <a:t>Найти: ∠АОВ</a:t>
            </a:r>
          </a:p>
          <a:p>
            <a:pPr marL="0" indent="0" algn="ctr">
              <a:buNone/>
            </a:pPr>
            <a:endParaRPr lang="ru-RU" sz="1800" dirty="0">
              <a:latin typeface="Cambria" pitchFamily="18" charset="0"/>
            </a:endParaRPr>
          </a:p>
          <a:p>
            <a:pPr marL="0" indent="0" algn="ctr">
              <a:buNone/>
            </a:pPr>
            <a:endParaRPr lang="ru-RU" sz="1800" dirty="0" smtClean="0">
              <a:latin typeface="Cambria" pitchFamily="18" charset="0"/>
            </a:endParaRPr>
          </a:p>
          <a:p>
            <a:pPr marL="0" indent="0" algn="ctr">
              <a:buNone/>
            </a:pPr>
            <a:endParaRPr lang="ru-RU" sz="1800" dirty="0">
              <a:latin typeface="Cambria" pitchFamily="18" charset="0"/>
            </a:endParaRPr>
          </a:p>
          <a:p>
            <a:pPr marL="0" indent="0" algn="ctr">
              <a:buNone/>
            </a:pPr>
            <a:r>
              <a:rPr lang="ru-RU" sz="1800" dirty="0" smtClean="0">
                <a:latin typeface="Cambria" pitchFamily="18" charset="0"/>
              </a:rPr>
              <a:t>Ответ:   73°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04924" y="1650504"/>
            <a:ext cx="4038600" cy="4709119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dirty="0" smtClean="0">
                <a:ln w="3175">
                  <a:noFill/>
                </a:ln>
                <a:latin typeface="Cambria" pitchFamily="18" charset="0"/>
              </a:rPr>
              <a:t>­Задача 2</a:t>
            </a:r>
          </a:p>
          <a:p>
            <a:pPr marL="0" indent="0" algn="ctr">
              <a:buNone/>
            </a:pPr>
            <a:endParaRPr lang="en-US" sz="1200" dirty="0" smtClean="0">
              <a:ln w="3175">
                <a:noFill/>
              </a:ln>
              <a:latin typeface="Cambria" pitchFamily="18" charset="0"/>
            </a:endParaRPr>
          </a:p>
          <a:p>
            <a:pPr marL="0" indent="0" algn="ctr">
              <a:buNone/>
            </a:pPr>
            <a:endParaRPr lang="en-US" sz="1200" dirty="0">
              <a:ln w="3175">
                <a:noFill/>
              </a:ln>
              <a:latin typeface="Cambria" pitchFamily="18" charset="0"/>
            </a:endParaRPr>
          </a:p>
          <a:p>
            <a:pPr marL="0" indent="0" algn="ctr">
              <a:buNone/>
            </a:pPr>
            <a:endParaRPr lang="en-US" sz="1200" dirty="0" smtClean="0">
              <a:ln w="3175">
                <a:noFill/>
              </a:ln>
              <a:latin typeface="Cambria" pitchFamily="18" charset="0"/>
            </a:endParaRPr>
          </a:p>
          <a:p>
            <a:pPr marL="0" indent="0" algn="ctr">
              <a:buNone/>
            </a:pPr>
            <a:endParaRPr lang="en-US" sz="1200" dirty="0">
              <a:ln w="3175">
                <a:noFill/>
              </a:ln>
              <a:latin typeface="Cambria" pitchFamily="18" charset="0"/>
            </a:endParaRPr>
          </a:p>
          <a:p>
            <a:pPr marL="0" indent="0" algn="ctr">
              <a:buNone/>
            </a:pPr>
            <a:endParaRPr lang="en-US" sz="1200" dirty="0" smtClean="0">
              <a:ln w="3175">
                <a:noFill/>
              </a:ln>
              <a:latin typeface="Cambria" pitchFamily="18" charset="0"/>
            </a:endParaRPr>
          </a:p>
          <a:p>
            <a:pPr marL="0" indent="0" algn="ctr">
              <a:buNone/>
            </a:pPr>
            <a:endParaRPr lang="en-US" sz="1200" dirty="0">
              <a:ln w="3175">
                <a:noFill/>
              </a:ln>
              <a:latin typeface="Cambria" pitchFamily="18" charset="0"/>
            </a:endParaRPr>
          </a:p>
          <a:p>
            <a:pPr marL="0" indent="0" algn="ctr">
              <a:buNone/>
            </a:pPr>
            <a:endParaRPr lang="en-US" sz="1200" dirty="0" smtClean="0">
              <a:ln w="3175">
                <a:noFill/>
              </a:ln>
              <a:latin typeface="Cambria" pitchFamily="18" charset="0"/>
            </a:endParaRPr>
          </a:p>
          <a:p>
            <a:pPr marL="0" indent="0" algn="ctr">
              <a:buNone/>
            </a:pPr>
            <a:endParaRPr lang="en-US" sz="1200" dirty="0">
              <a:ln w="3175">
                <a:noFill/>
              </a:ln>
              <a:latin typeface="Cambria" pitchFamily="18" charset="0"/>
            </a:endParaRPr>
          </a:p>
          <a:p>
            <a:pPr marL="0" indent="0" algn="ctr">
              <a:buNone/>
            </a:pPr>
            <a:endParaRPr lang="en-US" sz="1200" dirty="0" smtClean="0">
              <a:ln w="3175">
                <a:noFill/>
              </a:ln>
              <a:latin typeface="Cambria" pitchFamily="18" charset="0"/>
            </a:endParaRPr>
          </a:p>
          <a:p>
            <a:pPr marL="0" indent="0" algn="ctr">
              <a:buNone/>
            </a:pPr>
            <a:endParaRPr lang="en-US" sz="1200" dirty="0">
              <a:ln w="3175">
                <a:noFill/>
              </a:ln>
              <a:latin typeface="Cambria" pitchFamily="18" charset="0"/>
            </a:endParaRPr>
          </a:p>
          <a:p>
            <a:pPr marL="0" indent="0" algn="ctr">
              <a:buNone/>
            </a:pPr>
            <a:endParaRPr lang="en-US" sz="1200" dirty="0">
              <a:ln w="3175">
                <a:noFill/>
              </a:ln>
              <a:latin typeface="Cambria" pitchFamily="18" charset="0"/>
            </a:endParaRPr>
          </a:p>
          <a:p>
            <a:pPr marL="0" indent="0" algn="ctr">
              <a:buNone/>
            </a:pPr>
            <a:r>
              <a:rPr lang="ru-RU" sz="1800" dirty="0" smtClean="0">
                <a:ln w="3175">
                  <a:noFill/>
                </a:ln>
                <a:latin typeface="Cambria" pitchFamily="18" charset="0"/>
              </a:rPr>
              <a:t>Найти: ∠</a:t>
            </a:r>
            <a:r>
              <a:rPr lang="en-US" sz="1800" dirty="0" smtClean="0">
                <a:ln w="3175">
                  <a:noFill/>
                </a:ln>
                <a:latin typeface="Cambria" pitchFamily="18" charset="0"/>
              </a:rPr>
              <a:t>NQR</a:t>
            </a:r>
          </a:p>
          <a:p>
            <a:pPr marL="0" indent="0" algn="ctr">
              <a:buNone/>
            </a:pPr>
            <a:endParaRPr lang="en-US" sz="1800" dirty="0">
              <a:ln w="3175">
                <a:noFill/>
              </a:ln>
              <a:latin typeface="Cambria" pitchFamily="18" charset="0"/>
            </a:endParaRPr>
          </a:p>
          <a:p>
            <a:pPr marL="0" indent="0" algn="ctr">
              <a:buNone/>
            </a:pPr>
            <a:endParaRPr lang="en-US" sz="1800" dirty="0" smtClean="0">
              <a:ln w="3175">
                <a:noFill/>
              </a:ln>
              <a:latin typeface="Cambria" pitchFamily="18" charset="0"/>
            </a:endParaRPr>
          </a:p>
          <a:p>
            <a:pPr marL="0" indent="0" algn="ctr">
              <a:buNone/>
            </a:pPr>
            <a:endParaRPr lang="en-US" sz="1800" dirty="0">
              <a:ln w="3175">
                <a:noFill/>
              </a:ln>
              <a:latin typeface="Cambria" pitchFamily="18" charset="0"/>
            </a:endParaRPr>
          </a:p>
          <a:p>
            <a:pPr marL="0" indent="0" algn="ctr">
              <a:buNone/>
            </a:pPr>
            <a:r>
              <a:rPr lang="ru-RU" sz="1800" dirty="0">
                <a:latin typeface="Cambria" pitchFamily="18" charset="0"/>
              </a:rPr>
              <a:t>Ответ:   </a:t>
            </a:r>
            <a:r>
              <a:rPr lang="ru-RU" sz="1800" dirty="0" smtClean="0">
                <a:latin typeface="Cambria" pitchFamily="18" charset="0"/>
              </a:rPr>
              <a:t>7</a:t>
            </a:r>
            <a:r>
              <a:rPr lang="en-US" sz="1800" dirty="0" smtClean="0">
                <a:latin typeface="Cambria" pitchFamily="18" charset="0"/>
              </a:rPr>
              <a:t>0</a:t>
            </a:r>
            <a:r>
              <a:rPr lang="ru-RU" sz="1800" dirty="0" smtClean="0">
                <a:latin typeface="Cambria" pitchFamily="18" charset="0"/>
              </a:rPr>
              <a:t>°</a:t>
            </a:r>
            <a:endParaRPr lang="ru-RU" sz="1800" dirty="0">
              <a:latin typeface="Cambria" pitchFamily="18" charset="0"/>
            </a:endParaRPr>
          </a:p>
          <a:p>
            <a:pPr marL="0" indent="0" algn="ctr">
              <a:buNone/>
            </a:pPr>
            <a:endParaRPr lang="ru-RU" sz="1800" dirty="0" smtClean="0">
              <a:ln w="3175">
                <a:noFill/>
              </a:ln>
              <a:latin typeface="Cambr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56348" y="2251611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ambria" pitchFamily="18" charset="0"/>
              </a:rPr>
              <a:t>А</a:t>
            </a:r>
            <a:endParaRPr lang="ru-RU" sz="1600" dirty="0">
              <a:latin typeface="Cambri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01800" y="3494513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ambria" pitchFamily="18" charset="0"/>
              </a:rPr>
              <a:t>О</a:t>
            </a:r>
            <a:endParaRPr lang="ru-RU" sz="1600" dirty="0">
              <a:latin typeface="Cambri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15816" y="4005064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ambria" pitchFamily="18" charset="0"/>
              </a:rPr>
              <a:t>В</a:t>
            </a:r>
            <a:endParaRPr lang="ru-RU" sz="1600" dirty="0">
              <a:latin typeface="Cambria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31840" y="2419328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ambria" pitchFamily="18" charset="0"/>
              </a:rPr>
              <a:t>С</a:t>
            </a:r>
            <a:endParaRPr lang="ru-RU" sz="1600" dirty="0">
              <a:latin typeface="Cambria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08731" y="3012605"/>
            <a:ext cx="498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  <a:latin typeface="Cambria" pitchFamily="18" charset="0"/>
              </a:rPr>
              <a:t>29°</a:t>
            </a:r>
            <a:endParaRPr lang="ru-RU" sz="1600" dirty="0">
              <a:solidFill>
                <a:srgbClr val="C00000"/>
              </a:solidFill>
              <a:latin typeface="Cambria" pitchFamily="18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1115616" y="2420888"/>
            <a:ext cx="2304256" cy="1584176"/>
            <a:chOff x="1115616" y="2420888"/>
            <a:chExt cx="2304256" cy="1584176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1115616" y="2420888"/>
              <a:ext cx="2304256" cy="1584176"/>
              <a:chOff x="1115616" y="2420888"/>
              <a:chExt cx="2304256" cy="1584176"/>
            </a:xfrm>
          </p:grpSpPr>
          <p:grpSp>
            <p:nvGrpSpPr>
              <p:cNvPr id="16" name="Группа 15"/>
              <p:cNvGrpSpPr/>
              <p:nvPr/>
            </p:nvGrpSpPr>
            <p:grpSpPr>
              <a:xfrm>
                <a:off x="1115616" y="2420888"/>
                <a:ext cx="2304256" cy="1584176"/>
                <a:chOff x="1115616" y="2420888"/>
                <a:chExt cx="2304256" cy="1584176"/>
              </a:xfrm>
            </p:grpSpPr>
            <p:cxnSp>
              <p:nvCxnSpPr>
                <p:cNvPr id="11" name="Прямая соединительная линия 10"/>
                <p:cNvCxnSpPr/>
                <p:nvPr/>
              </p:nvCxnSpPr>
              <p:spPr>
                <a:xfrm flipH="1">
                  <a:off x="1115616" y="2420888"/>
                  <a:ext cx="864096" cy="115212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Прямая соединительная линия 12"/>
                <p:cNvCxnSpPr/>
                <p:nvPr/>
              </p:nvCxnSpPr>
              <p:spPr>
                <a:xfrm flipV="1">
                  <a:off x="1115616" y="2636912"/>
                  <a:ext cx="2304256" cy="936104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Прямая соединительная линия 14"/>
                <p:cNvCxnSpPr/>
                <p:nvPr/>
              </p:nvCxnSpPr>
              <p:spPr>
                <a:xfrm>
                  <a:off x="1115616" y="3573016"/>
                  <a:ext cx="2088232" cy="43204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" name="Овал 16"/>
              <p:cNvSpPr/>
              <p:nvPr/>
            </p:nvSpPr>
            <p:spPr>
              <a:xfrm>
                <a:off x="1117832" y="3537016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4" name="Дуга 23"/>
            <p:cNvSpPr/>
            <p:nvPr/>
          </p:nvSpPr>
          <p:spPr>
            <a:xfrm>
              <a:off x="1153832" y="3315159"/>
              <a:ext cx="254899" cy="257857"/>
            </a:xfrm>
            <a:prstGeom prst="arc">
              <a:avLst>
                <a:gd name="adj1" fmla="val 17458164"/>
                <a:gd name="adj2" fmla="val 21428258"/>
              </a:avLst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" name="Дуга 24"/>
            <p:cNvSpPr/>
            <p:nvPr/>
          </p:nvSpPr>
          <p:spPr>
            <a:xfrm rot="2224511">
              <a:off x="1338330" y="3410762"/>
              <a:ext cx="294281" cy="287939"/>
            </a:xfrm>
            <a:prstGeom prst="arc">
              <a:avLst>
                <a:gd name="adj1" fmla="val 15392543"/>
                <a:gd name="adj2" fmla="val 472839"/>
              </a:avLst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ln w="38100">
                  <a:solidFill>
                    <a:schemeClr val="tx1"/>
                  </a:solidFill>
                </a:ln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694893" y="3334282"/>
            <a:ext cx="498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B050"/>
                </a:solidFill>
                <a:latin typeface="Cambria" pitchFamily="18" charset="0"/>
              </a:rPr>
              <a:t>44°</a:t>
            </a:r>
            <a:endParaRPr lang="ru-RU" sz="1600" dirty="0">
              <a:solidFill>
                <a:srgbClr val="00B050"/>
              </a:solidFill>
              <a:latin typeface="Cambria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699792" y="5877272"/>
            <a:ext cx="864096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7" name="Группа 36"/>
          <p:cNvGrpSpPr/>
          <p:nvPr/>
        </p:nvGrpSpPr>
        <p:grpSpPr>
          <a:xfrm>
            <a:off x="5292080" y="2588605"/>
            <a:ext cx="2664296" cy="1848507"/>
            <a:chOff x="5292080" y="2588605"/>
            <a:chExt cx="2664296" cy="1848507"/>
          </a:xfrm>
        </p:grpSpPr>
        <p:cxnSp>
          <p:nvCxnSpPr>
            <p:cNvPr id="30" name="Прямая соединительная линия 29"/>
            <p:cNvCxnSpPr/>
            <p:nvPr/>
          </p:nvCxnSpPr>
          <p:spPr>
            <a:xfrm>
              <a:off x="5292080" y="2588605"/>
              <a:ext cx="648072" cy="120043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5940152" y="3833067"/>
              <a:ext cx="2016224" cy="60404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flipV="1">
              <a:off x="5976152" y="2757881"/>
              <a:ext cx="1296144" cy="10751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Овал 34"/>
            <p:cNvSpPr/>
            <p:nvPr/>
          </p:nvSpPr>
          <p:spPr>
            <a:xfrm>
              <a:off x="5940152" y="3797067"/>
              <a:ext cx="72000" cy="72000"/>
            </a:xfrm>
            <a:prstGeom prst="ellipse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5613471" y="3699790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mbria" pitchFamily="18" charset="0"/>
              </a:rPr>
              <a:t>Q</a:t>
            </a:r>
            <a:endParaRPr lang="ru-RU" sz="1600" dirty="0">
              <a:latin typeface="Cambria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812360" y="4098558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mbria" pitchFamily="18" charset="0"/>
              </a:rPr>
              <a:t>R</a:t>
            </a:r>
            <a:endParaRPr lang="ru-RU" sz="1600" dirty="0">
              <a:latin typeface="Cambria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937042" y="2533280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mbria" pitchFamily="18" charset="0"/>
              </a:rPr>
              <a:t>N</a:t>
            </a:r>
            <a:endParaRPr lang="ru-RU" sz="1600" dirty="0">
              <a:latin typeface="Cambria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328084" y="2370257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ambria" pitchFamily="18" charset="0"/>
              </a:rPr>
              <a:t>Р</a:t>
            </a:r>
            <a:endParaRPr lang="ru-RU" sz="1600" dirty="0">
              <a:latin typeface="Cambria" pitchFamily="18" charset="0"/>
            </a:endParaRPr>
          </a:p>
        </p:txBody>
      </p:sp>
      <p:sp>
        <p:nvSpPr>
          <p:cNvPr id="42" name="Дуга 41"/>
          <p:cNvSpPr/>
          <p:nvPr/>
        </p:nvSpPr>
        <p:spPr>
          <a:xfrm>
            <a:off x="5650791" y="3573015"/>
            <a:ext cx="722721" cy="737145"/>
          </a:xfrm>
          <a:prstGeom prst="arc">
            <a:avLst>
              <a:gd name="adj1" fmla="val 14589666"/>
              <a:gd name="adj2" fmla="val 384832"/>
            </a:avLst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6452328" y="3554731"/>
            <a:ext cx="772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Cambria" pitchFamily="18" charset="0"/>
              </a:rPr>
              <a:t>147</a:t>
            </a:r>
            <a:r>
              <a:rPr lang="ru-RU" sz="1600" dirty="0" smtClean="0">
                <a:solidFill>
                  <a:srgbClr val="C00000"/>
                </a:solidFill>
                <a:latin typeface="Cambria" pitchFamily="18" charset="0"/>
              </a:rPr>
              <a:t>°</a:t>
            </a:r>
            <a:endParaRPr lang="ru-RU" sz="1600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44" name="Дуга 43"/>
          <p:cNvSpPr/>
          <p:nvPr/>
        </p:nvSpPr>
        <p:spPr>
          <a:xfrm rot="14057830" flipV="1">
            <a:off x="5520920" y="3290971"/>
            <a:ext cx="982461" cy="958353"/>
          </a:xfrm>
          <a:prstGeom prst="arc">
            <a:avLst>
              <a:gd name="adj1" fmla="val 16200678"/>
              <a:gd name="adj2" fmla="val 94131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5737699" y="2922326"/>
            <a:ext cx="772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  <a:latin typeface="Cambria" pitchFamily="18" charset="0"/>
              </a:rPr>
              <a:t>77</a:t>
            </a:r>
            <a:r>
              <a:rPr lang="ru-RU" sz="1600" dirty="0" smtClean="0">
                <a:solidFill>
                  <a:srgbClr val="00B050"/>
                </a:solidFill>
                <a:latin typeface="Cambria" pitchFamily="18" charset="0"/>
              </a:rPr>
              <a:t>°</a:t>
            </a:r>
            <a:endParaRPr lang="ru-RU" sz="1600" dirty="0">
              <a:solidFill>
                <a:srgbClr val="00B050"/>
              </a:solidFill>
              <a:latin typeface="Cambria" pitchFamily="18" charset="0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6793026" y="5885972"/>
            <a:ext cx="864096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51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19" grpId="0"/>
      <p:bldP spid="20" grpId="0"/>
      <p:bldP spid="21" grpId="0"/>
      <p:bldP spid="22" grpId="0"/>
      <p:bldP spid="23" grpId="0"/>
      <p:bldP spid="26" grpId="0"/>
      <p:bldP spid="27" grpId="0" animBg="1"/>
      <p:bldP spid="27" grpId="1" animBg="1"/>
      <p:bldP spid="38" grpId="0"/>
      <p:bldP spid="39" grpId="0"/>
      <p:bldP spid="40" grpId="0"/>
      <p:bldP spid="41" grpId="0"/>
      <p:bldP spid="41" grpId="1"/>
      <p:bldP spid="42" grpId="0" animBg="1"/>
      <p:bldP spid="43" grpId="0"/>
      <p:bldP spid="44" grpId="0" animBg="1"/>
      <p:bldP spid="45" grpId="0"/>
      <p:bldP spid="46" grpId="0" animBg="1"/>
      <p:bldP spid="4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3000" b="1" dirty="0" smtClean="0">
                <a:solidFill>
                  <a:srgbClr val="0070C0"/>
                </a:solidFill>
                <a:latin typeface="Cambria" pitchFamily="18" charset="0"/>
              </a:rPr>
              <a:t>Решение задач по готовым чертежам</a:t>
            </a:r>
            <a:endParaRPr lang="ru-RU" sz="3000" b="1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2" y="1650504"/>
            <a:ext cx="4038600" cy="4709119"/>
          </a:xfr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Cambria" pitchFamily="18" charset="0"/>
              </a:rPr>
              <a:t>Задача 3</a:t>
            </a:r>
          </a:p>
          <a:p>
            <a:pPr marL="0" indent="0" algn="ctr">
              <a:buNone/>
            </a:pPr>
            <a:endParaRPr lang="ru-RU" sz="1200" dirty="0" smtClean="0">
              <a:latin typeface="Cambria" pitchFamily="18" charset="0"/>
            </a:endParaRPr>
          </a:p>
          <a:p>
            <a:pPr marL="0" indent="0" algn="ctr">
              <a:buNone/>
            </a:pPr>
            <a:endParaRPr lang="ru-RU" sz="1200" dirty="0">
              <a:latin typeface="Cambria" pitchFamily="18" charset="0"/>
            </a:endParaRPr>
          </a:p>
          <a:p>
            <a:pPr marL="0" indent="0" algn="ctr">
              <a:buNone/>
            </a:pPr>
            <a:endParaRPr lang="ru-RU" sz="1200" dirty="0" smtClean="0">
              <a:latin typeface="Cambria" pitchFamily="18" charset="0"/>
            </a:endParaRPr>
          </a:p>
          <a:p>
            <a:pPr marL="0" indent="0" algn="ctr">
              <a:buNone/>
            </a:pPr>
            <a:endParaRPr lang="ru-RU" sz="1200" dirty="0">
              <a:latin typeface="Cambria" pitchFamily="18" charset="0"/>
            </a:endParaRPr>
          </a:p>
          <a:p>
            <a:pPr marL="0" indent="0" algn="ctr">
              <a:buNone/>
            </a:pPr>
            <a:endParaRPr lang="ru-RU" sz="1200" dirty="0" smtClean="0">
              <a:latin typeface="Cambria" pitchFamily="18" charset="0"/>
            </a:endParaRPr>
          </a:p>
          <a:p>
            <a:pPr marL="0" indent="0" algn="ctr">
              <a:buNone/>
            </a:pPr>
            <a:endParaRPr lang="ru-RU" sz="1200" dirty="0">
              <a:latin typeface="Cambria" pitchFamily="18" charset="0"/>
            </a:endParaRPr>
          </a:p>
          <a:p>
            <a:pPr marL="0" indent="0" algn="ctr">
              <a:buNone/>
            </a:pPr>
            <a:endParaRPr lang="ru-RU" sz="1200" dirty="0" smtClean="0">
              <a:latin typeface="Cambria" pitchFamily="18" charset="0"/>
            </a:endParaRPr>
          </a:p>
          <a:p>
            <a:pPr marL="0" indent="0" algn="ctr">
              <a:buNone/>
            </a:pPr>
            <a:endParaRPr lang="ru-RU" sz="1200" dirty="0">
              <a:latin typeface="Cambria" pitchFamily="18" charset="0"/>
            </a:endParaRPr>
          </a:p>
          <a:p>
            <a:pPr marL="0" indent="0" algn="ctr">
              <a:buNone/>
            </a:pPr>
            <a:endParaRPr lang="ru-RU" sz="1200" dirty="0" smtClean="0">
              <a:latin typeface="Cambria" pitchFamily="18" charset="0"/>
            </a:endParaRPr>
          </a:p>
          <a:p>
            <a:pPr marL="0" indent="0" algn="ctr">
              <a:buNone/>
            </a:pPr>
            <a:endParaRPr lang="ru-RU" sz="1200" dirty="0">
              <a:latin typeface="Cambria" pitchFamily="18" charset="0"/>
            </a:endParaRPr>
          </a:p>
          <a:p>
            <a:pPr marL="0" indent="0" algn="ctr">
              <a:buNone/>
            </a:pPr>
            <a:endParaRPr lang="ru-RU" sz="1200" dirty="0" smtClean="0">
              <a:latin typeface="Cambria" pitchFamily="18" charset="0"/>
            </a:endParaRPr>
          </a:p>
          <a:p>
            <a:pPr marL="0" indent="0" algn="ctr">
              <a:buNone/>
            </a:pPr>
            <a:r>
              <a:rPr lang="ru-RU" sz="1800" dirty="0" smtClean="0">
                <a:latin typeface="Cambria" pitchFamily="18" charset="0"/>
              </a:rPr>
              <a:t>Найти: ∠АОС и ∠СОВ,                         если ∠АОВ = 80°</a:t>
            </a:r>
          </a:p>
          <a:p>
            <a:pPr marL="0" indent="0" algn="ctr">
              <a:buNone/>
            </a:pPr>
            <a:endParaRPr lang="ru-RU" sz="1800" dirty="0" smtClean="0">
              <a:latin typeface="Cambria" pitchFamily="18" charset="0"/>
            </a:endParaRPr>
          </a:p>
          <a:p>
            <a:pPr marL="0" indent="0" algn="ctr">
              <a:buNone/>
            </a:pPr>
            <a:endParaRPr lang="ru-RU" sz="1800" dirty="0">
              <a:latin typeface="Cambria" pitchFamily="18" charset="0"/>
            </a:endParaRPr>
          </a:p>
          <a:p>
            <a:pPr marL="0" indent="0" algn="ctr">
              <a:buNone/>
            </a:pPr>
            <a:r>
              <a:rPr lang="ru-RU" sz="1800" dirty="0" smtClean="0">
                <a:latin typeface="Cambria" pitchFamily="18" charset="0"/>
              </a:rPr>
              <a:t>Ответ:   35° и 45°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04924" y="1650504"/>
            <a:ext cx="4038600" cy="4709119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dirty="0" smtClean="0">
                <a:ln w="3175">
                  <a:noFill/>
                </a:ln>
                <a:latin typeface="Cambria" pitchFamily="18" charset="0"/>
              </a:rPr>
              <a:t>­Задача 4</a:t>
            </a:r>
          </a:p>
          <a:p>
            <a:pPr marL="0" indent="0" algn="ctr">
              <a:buNone/>
            </a:pPr>
            <a:endParaRPr lang="en-US" sz="1200" dirty="0" smtClean="0">
              <a:ln w="3175">
                <a:noFill/>
              </a:ln>
              <a:latin typeface="Cambria" pitchFamily="18" charset="0"/>
            </a:endParaRPr>
          </a:p>
          <a:p>
            <a:pPr marL="0" indent="0" algn="ctr">
              <a:buNone/>
            </a:pPr>
            <a:endParaRPr lang="en-US" sz="1200" dirty="0">
              <a:ln w="3175">
                <a:noFill/>
              </a:ln>
              <a:latin typeface="Cambria" pitchFamily="18" charset="0"/>
            </a:endParaRPr>
          </a:p>
          <a:p>
            <a:pPr marL="0" indent="0" algn="ctr">
              <a:buNone/>
            </a:pPr>
            <a:endParaRPr lang="en-US" sz="1200" dirty="0" smtClean="0">
              <a:ln w="3175">
                <a:noFill/>
              </a:ln>
              <a:latin typeface="Cambria" pitchFamily="18" charset="0"/>
            </a:endParaRPr>
          </a:p>
          <a:p>
            <a:pPr marL="0" indent="0" algn="ctr">
              <a:buNone/>
            </a:pPr>
            <a:endParaRPr lang="en-US" sz="1200" dirty="0">
              <a:ln w="3175">
                <a:noFill/>
              </a:ln>
              <a:latin typeface="Cambria" pitchFamily="18" charset="0"/>
            </a:endParaRPr>
          </a:p>
          <a:p>
            <a:pPr marL="0" indent="0" algn="ctr">
              <a:buNone/>
            </a:pPr>
            <a:endParaRPr lang="en-US" sz="1200" dirty="0" smtClean="0">
              <a:ln w="3175">
                <a:noFill/>
              </a:ln>
              <a:latin typeface="Cambria" pitchFamily="18" charset="0"/>
            </a:endParaRPr>
          </a:p>
          <a:p>
            <a:pPr marL="0" indent="0" algn="ctr">
              <a:buNone/>
            </a:pPr>
            <a:endParaRPr lang="en-US" sz="1200" dirty="0">
              <a:ln w="3175">
                <a:noFill/>
              </a:ln>
              <a:latin typeface="Cambria" pitchFamily="18" charset="0"/>
            </a:endParaRPr>
          </a:p>
          <a:p>
            <a:pPr marL="0" indent="0" algn="ctr">
              <a:buNone/>
            </a:pPr>
            <a:endParaRPr lang="en-US" sz="1200" dirty="0" smtClean="0">
              <a:ln w="3175">
                <a:noFill/>
              </a:ln>
              <a:latin typeface="Cambria" pitchFamily="18" charset="0"/>
            </a:endParaRPr>
          </a:p>
          <a:p>
            <a:pPr marL="0" indent="0" algn="ctr">
              <a:buNone/>
            </a:pPr>
            <a:endParaRPr lang="en-US" sz="1200" dirty="0">
              <a:ln w="3175">
                <a:noFill/>
              </a:ln>
              <a:latin typeface="Cambria" pitchFamily="18" charset="0"/>
            </a:endParaRPr>
          </a:p>
          <a:p>
            <a:pPr marL="0" indent="0" algn="ctr">
              <a:buNone/>
            </a:pPr>
            <a:endParaRPr lang="en-US" sz="1200" dirty="0" smtClean="0">
              <a:ln w="3175">
                <a:noFill/>
              </a:ln>
              <a:latin typeface="Cambria" pitchFamily="18" charset="0"/>
            </a:endParaRPr>
          </a:p>
          <a:p>
            <a:pPr marL="0" indent="0" algn="ctr">
              <a:buNone/>
            </a:pPr>
            <a:endParaRPr lang="en-US" sz="1200" dirty="0">
              <a:ln w="3175">
                <a:noFill/>
              </a:ln>
              <a:latin typeface="Cambria" pitchFamily="18" charset="0"/>
            </a:endParaRPr>
          </a:p>
          <a:p>
            <a:pPr marL="0" indent="0" algn="ctr">
              <a:buNone/>
            </a:pPr>
            <a:endParaRPr lang="en-US" sz="1200" dirty="0">
              <a:ln w="3175">
                <a:noFill/>
              </a:ln>
              <a:latin typeface="Cambria" pitchFamily="18" charset="0"/>
            </a:endParaRPr>
          </a:p>
          <a:p>
            <a:pPr marL="0" indent="0" algn="ctr">
              <a:buNone/>
            </a:pPr>
            <a:r>
              <a:rPr lang="ru-RU" sz="1800" dirty="0" smtClean="0">
                <a:ln w="3175">
                  <a:noFill/>
                </a:ln>
                <a:latin typeface="Cambria" pitchFamily="18" charset="0"/>
              </a:rPr>
              <a:t>Найти: ∠Р</a:t>
            </a:r>
            <a:r>
              <a:rPr lang="en-US" sz="1800" dirty="0" smtClean="0">
                <a:ln w="3175">
                  <a:noFill/>
                </a:ln>
                <a:latin typeface="Cambria" pitchFamily="18" charset="0"/>
              </a:rPr>
              <a:t>QN</a:t>
            </a:r>
            <a:r>
              <a:rPr lang="ru-RU" sz="1800" dirty="0" smtClean="0">
                <a:ln w="3175">
                  <a:noFill/>
                </a:ln>
                <a:latin typeface="Cambria" pitchFamily="18" charset="0"/>
              </a:rPr>
              <a:t> и ∠</a:t>
            </a:r>
            <a:r>
              <a:rPr lang="en-US" sz="1800" dirty="0" smtClean="0">
                <a:ln w="3175">
                  <a:noFill/>
                </a:ln>
                <a:latin typeface="Cambria" pitchFamily="18" charset="0"/>
              </a:rPr>
              <a:t>NQR</a:t>
            </a:r>
            <a:r>
              <a:rPr lang="ru-RU" sz="1800" dirty="0" smtClean="0">
                <a:ln w="3175">
                  <a:noFill/>
                </a:ln>
                <a:latin typeface="Cambria" pitchFamily="18" charset="0"/>
              </a:rPr>
              <a:t>, </a:t>
            </a:r>
            <a:r>
              <a:rPr lang="en-US" sz="1800" dirty="0" smtClean="0">
                <a:ln w="3175">
                  <a:noFill/>
                </a:ln>
                <a:latin typeface="Cambria" pitchFamily="18" charset="0"/>
              </a:rPr>
              <a:t>                      </a:t>
            </a:r>
          </a:p>
          <a:p>
            <a:pPr marL="0" indent="0" algn="ctr">
              <a:buNone/>
            </a:pPr>
            <a:endParaRPr lang="ru-RU" sz="1800" dirty="0" smtClean="0">
              <a:ln w="3175">
                <a:noFill/>
              </a:ln>
              <a:latin typeface="Cambria" pitchFamily="18" charset="0"/>
            </a:endParaRPr>
          </a:p>
          <a:p>
            <a:pPr marL="0" indent="0" algn="ctr">
              <a:buNone/>
            </a:pPr>
            <a:endParaRPr lang="ru-RU" sz="1800" dirty="0">
              <a:ln w="3175">
                <a:noFill/>
              </a:ln>
              <a:latin typeface="Cambria" pitchFamily="18" charset="0"/>
            </a:endParaRPr>
          </a:p>
          <a:p>
            <a:pPr marL="0" indent="0" algn="ctr">
              <a:buNone/>
            </a:pPr>
            <a:endParaRPr lang="en-US" sz="1800" dirty="0">
              <a:ln w="3175">
                <a:noFill/>
              </a:ln>
              <a:latin typeface="Cambria" pitchFamily="18" charset="0"/>
            </a:endParaRPr>
          </a:p>
          <a:p>
            <a:pPr marL="0" indent="0" algn="ctr">
              <a:buNone/>
            </a:pPr>
            <a:r>
              <a:rPr lang="ru-RU" sz="1800" dirty="0">
                <a:latin typeface="Cambria" pitchFamily="18" charset="0"/>
              </a:rPr>
              <a:t>Ответ:   </a:t>
            </a:r>
            <a:r>
              <a:rPr lang="ru-RU" sz="1800" dirty="0" smtClean="0">
                <a:latin typeface="Cambria" pitchFamily="18" charset="0"/>
              </a:rPr>
              <a:t>18°</a:t>
            </a:r>
            <a:r>
              <a:rPr lang="en-US" sz="1800" dirty="0" smtClean="0">
                <a:latin typeface="Cambria" pitchFamily="18" charset="0"/>
              </a:rPr>
              <a:t> </a:t>
            </a:r>
            <a:r>
              <a:rPr lang="ru-RU" sz="1800" dirty="0" smtClean="0">
                <a:latin typeface="Cambria" pitchFamily="18" charset="0"/>
              </a:rPr>
              <a:t>и</a:t>
            </a:r>
            <a:r>
              <a:rPr lang="en-US" sz="1800" dirty="0" smtClean="0">
                <a:latin typeface="Cambria" pitchFamily="18" charset="0"/>
              </a:rPr>
              <a:t> </a:t>
            </a:r>
            <a:r>
              <a:rPr lang="ru-RU" sz="1800" dirty="0" smtClean="0">
                <a:latin typeface="Cambria" pitchFamily="18" charset="0"/>
              </a:rPr>
              <a:t>72</a:t>
            </a:r>
            <a:r>
              <a:rPr lang="en-US" sz="1800" dirty="0" smtClean="0">
                <a:latin typeface="Cambria" pitchFamily="18" charset="0"/>
              </a:rPr>
              <a:t>°</a:t>
            </a:r>
            <a:endParaRPr lang="ru-RU" sz="1800" dirty="0">
              <a:latin typeface="Cambria" pitchFamily="18" charset="0"/>
            </a:endParaRPr>
          </a:p>
          <a:p>
            <a:pPr marL="0" indent="0" algn="ctr">
              <a:buNone/>
            </a:pPr>
            <a:endParaRPr lang="ru-RU" sz="1800" dirty="0" smtClean="0">
              <a:ln w="3175">
                <a:noFill/>
              </a:ln>
              <a:latin typeface="Cambr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56348" y="2251611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ambria" pitchFamily="18" charset="0"/>
              </a:rPr>
              <a:t>А</a:t>
            </a:r>
            <a:endParaRPr lang="ru-RU" sz="1600" dirty="0">
              <a:latin typeface="Cambri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01800" y="3494513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ambria" pitchFamily="18" charset="0"/>
              </a:rPr>
              <a:t>О</a:t>
            </a:r>
            <a:endParaRPr lang="ru-RU" sz="1600" dirty="0">
              <a:latin typeface="Cambri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15816" y="4005064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ambria" pitchFamily="18" charset="0"/>
              </a:rPr>
              <a:t>В</a:t>
            </a:r>
            <a:endParaRPr lang="ru-RU" sz="1600" dirty="0">
              <a:latin typeface="Cambria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31840" y="2419328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ambria" pitchFamily="18" charset="0"/>
              </a:rPr>
              <a:t>С</a:t>
            </a:r>
            <a:endParaRPr lang="ru-RU" sz="1600" dirty="0">
              <a:latin typeface="Cambria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08731" y="3012605"/>
            <a:ext cx="498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C00000"/>
                </a:solidFill>
                <a:latin typeface="Cambria" pitchFamily="18" charset="0"/>
              </a:rPr>
              <a:t>?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1115616" y="2420888"/>
            <a:ext cx="2304256" cy="1584176"/>
            <a:chOff x="1115616" y="2420888"/>
            <a:chExt cx="2304256" cy="1584176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1115616" y="2420888"/>
              <a:ext cx="2304256" cy="1584176"/>
              <a:chOff x="1115616" y="2420888"/>
              <a:chExt cx="2304256" cy="1584176"/>
            </a:xfrm>
          </p:grpSpPr>
          <p:grpSp>
            <p:nvGrpSpPr>
              <p:cNvPr id="16" name="Группа 15"/>
              <p:cNvGrpSpPr/>
              <p:nvPr/>
            </p:nvGrpSpPr>
            <p:grpSpPr>
              <a:xfrm>
                <a:off x="1115616" y="2420888"/>
                <a:ext cx="2304256" cy="1584176"/>
                <a:chOff x="1115616" y="2420888"/>
                <a:chExt cx="2304256" cy="1584176"/>
              </a:xfrm>
            </p:grpSpPr>
            <p:cxnSp>
              <p:nvCxnSpPr>
                <p:cNvPr id="11" name="Прямая соединительная линия 10"/>
                <p:cNvCxnSpPr/>
                <p:nvPr/>
              </p:nvCxnSpPr>
              <p:spPr>
                <a:xfrm flipH="1">
                  <a:off x="1115616" y="2420888"/>
                  <a:ext cx="864096" cy="115212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Прямая соединительная линия 12"/>
                <p:cNvCxnSpPr/>
                <p:nvPr/>
              </p:nvCxnSpPr>
              <p:spPr>
                <a:xfrm flipV="1">
                  <a:off x="1115616" y="2636912"/>
                  <a:ext cx="2304256" cy="936104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Прямая соединительная линия 14"/>
                <p:cNvCxnSpPr/>
                <p:nvPr/>
              </p:nvCxnSpPr>
              <p:spPr>
                <a:xfrm>
                  <a:off x="1115616" y="3573016"/>
                  <a:ext cx="2088232" cy="43204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" name="Овал 16"/>
              <p:cNvSpPr/>
              <p:nvPr/>
            </p:nvSpPr>
            <p:spPr>
              <a:xfrm>
                <a:off x="1117832" y="3537016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4" name="Дуга 23"/>
            <p:cNvSpPr/>
            <p:nvPr/>
          </p:nvSpPr>
          <p:spPr>
            <a:xfrm>
              <a:off x="1153832" y="3315159"/>
              <a:ext cx="254899" cy="257857"/>
            </a:xfrm>
            <a:prstGeom prst="arc">
              <a:avLst>
                <a:gd name="adj1" fmla="val 17458164"/>
                <a:gd name="adj2" fmla="val 21428258"/>
              </a:avLst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" name="Дуга 24"/>
            <p:cNvSpPr/>
            <p:nvPr/>
          </p:nvSpPr>
          <p:spPr>
            <a:xfrm rot="2224511">
              <a:off x="1338330" y="3410762"/>
              <a:ext cx="294281" cy="287939"/>
            </a:xfrm>
            <a:prstGeom prst="arc">
              <a:avLst>
                <a:gd name="adj1" fmla="val 15392543"/>
                <a:gd name="adj2" fmla="val 472839"/>
              </a:avLst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ln w="38100">
                  <a:solidFill>
                    <a:schemeClr val="tx1"/>
                  </a:solidFill>
                </a:ln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694893" y="3351158"/>
            <a:ext cx="1580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B050"/>
                </a:solidFill>
                <a:latin typeface="Cambria" pitchFamily="18" charset="0"/>
              </a:rPr>
              <a:t>на 10° больше</a:t>
            </a:r>
            <a:endParaRPr lang="ru-RU" sz="1600" dirty="0">
              <a:solidFill>
                <a:srgbClr val="00B050"/>
              </a:solidFill>
              <a:latin typeface="Cambria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483768" y="5708768"/>
            <a:ext cx="1152128" cy="53724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5376877" y="4062562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mbria" pitchFamily="18" charset="0"/>
              </a:rPr>
              <a:t>Q</a:t>
            </a:r>
            <a:endParaRPr lang="ru-RU" sz="1600" dirty="0">
              <a:latin typeface="Cambria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356740" y="4179965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mbria" pitchFamily="18" charset="0"/>
              </a:rPr>
              <a:t>R</a:t>
            </a:r>
            <a:endParaRPr lang="ru-RU" sz="1600" dirty="0">
              <a:latin typeface="Cambria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10775" y="2616126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mbria" pitchFamily="18" charset="0"/>
              </a:rPr>
              <a:t>N</a:t>
            </a:r>
            <a:endParaRPr lang="ru-RU" sz="1600" dirty="0">
              <a:latin typeface="Cambria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396197" y="2539534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ambria" pitchFamily="18" charset="0"/>
              </a:rPr>
              <a:t>Р</a:t>
            </a:r>
            <a:endParaRPr lang="ru-RU" sz="1600" dirty="0">
              <a:latin typeface="Cambria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52328" y="3554731"/>
            <a:ext cx="1648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  <a:latin typeface="Cambria" pitchFamily="18" charset="0"/>
              </a:rPr>
              <a:t>в 4 раза больше</a:t>
            </a:r>
            <a:endParaRPr lang="ru-RU" sz="1600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694869" y="2807347"/>
            <a:ext cx="3905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B050"/>
                </a:solidFill>
                <a:latin typeface="Cambria" pitchFamily="18" charset="0"/>
              </a:rPr>
              <a:t>?</a:t>
            </a:r>
            <a:endParaRPr lang="ru-RU" sz="1600" b="1" dirty="0">
              <a:solidFill>
                <a:srgbClr val="00B050"/>
              </a:solidFill>
              <a:latin typeface="Cambria" pitchFamily="18" charset="0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6458076" y="5708768"/>
            <a:ext cx="1193107" cy="53724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1" name="Группа 30"/>
          <p:cNvGrpSpPr/>
          <p:nvPr/>
        </p:nvGrpSpPr>
        <p:grpSpPr>
          <a:xfrm>
            <a:off x="5468149" y="2569489"/>
            <a:ext cx="2176623" cy="1795815"/>
            <a:chOff x="5468149" y="2569489"/>
            <a:chExt cx="2176623" cy="1795815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5468149" y="2569489"/>
              <a:ext cx="2176623" cy="1795815"/>
              <a:chOff x="5474560" y="2539534"/>
              <a:chExt cx="2176623" cy="1795815"/>
            </a:xfrm>
          </p:grpSpPr>
          <p:sp>
            <p:nvSpPr>
              <p:cNvPr id="42" name="Дуга 41"/>
              <p:cNvSpPr/>
              <p:nvPr/>
            </p:nvSpPr>
            <p:spPr>
              <a:xfrm rot="2124435">
                <a:off x="5676381" y="3598204"/>
                <a:ext cx="808176" cy="737145"/>
              </a:xfrm>
              <a:prstGeom prst="arc">
                <a:avLst>
                  <a:gd name="adj1" fmla="val 12610142"/>
                  <a:gd name="adj2" fmla="val 21127685"/>
                </a:avLst>
              </a:prstGeom>
              <a:ln w="3810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Дуга 43"/>
              <p:cNvSpPr/>
              <p:nvPr/>
            </p:nvSpPr>
            <p:spPr>
              <a:xfrm rot="15046032" flipV="1">
                <a:off x="5521742" y="3178225"/>
                <a:ext cx="494372" cy="588735"/>
              </a:xfrm>
              <a:prstGeom prst="arc">
                <a:avLst>
                  <a:gd name="adj1" fmla="val 17091720"/>
                  <a:gd name="adj2" fmla="val 94131"/>
                </a:avLst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2" name="Группа 11"/>
              <p:cNvGrpSpPr/>
              <p:nvPr/>
            </p:nvGrpSpPr>
            <p:grpSpPr>
              <a:xfrm>
                <a:off x="5684229" y="2539534"/>
                <a:ext cx="1966954" cy="1634807"/>
                <a:chOff x="5684229" y="2539534"/>
                <a:chExt cx="1966954" cy="1634807"/>
              </a:xfrm>
            </p:grpSpPr>
            <p:cxnSp>
              <p:nvCxnSpPr>
                <p:cNvPr id="6" name="Прямая соединительная линия 5"/>
                <p:cNvCxnSpPr/>
                <p:nvPr/>
              </p:nvCxnSpPr>
              <p:spPr>
                <a:xfrm>
                  <a:off x="5684229" y="2539534"/>
                  <a:ext cx="0" cy="1634807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Прямая соединительная линия 7"/>
                <p:cNvCxnSpPr/>
                <p:nvPr/>
              </p:nvCxnSpPr>
              <p:spPr>
                <a:xfrm>
                  <a:off x="5684229" y="4174341"/>
                  <a:ext cx="1966954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Прямая соединительная линия 9"/>
                <p:cNvCxnSpPr/>
                <p:nvPr/>
              </p:nvCxnSpPr>
              <p:spPr>
                <a:xfrm flipV="1">
                  <a:off x="5684229" y="2616126"/>
                  <a:ext cx="615963" cy="155821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9" name="Прямоугольник 28"/>
            <p:cNvSpPr/>
            <p:nvPr/>
          </p:nvSpPr>
          <p:spPr>
            <a:xfrm>
              <a:off x="5694869" y="4058433"/>
              <a:ext cx="144000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10024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19" grpId="0"/>
      <p:bldP spid="20" grpId="0"/>
      <p:bldP spid="21" grpId="0"/>
      <p:bldP spid="22" grpId="0"/>
      <p:bldP spid="23" grpId="0"/>
      <p:bldP spid="26" grpId="0"/>
      <p:bldP spid="27" grpId="0" animBg="1"/>
      <p:bldP spid="27" grpId="1" animBg="1"/>
      <p:bldP spid="38" grpId="0"/>
      <p:bldP spid="39" grpId="0"/>
      <p:bldP spid="40" grpId="0"/>
      <p:bldP spid="41" grpId="0"/>
      <p:bldP spid="41" grpId="1"/>
      <p:bldP spid="43" grpId="0"/>
      <p:bldP spid="45" grpId="0"/>
      <p:bldP spid="46" grpId="0" animBg="1"/>
      <p:bldP spid="4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Cambria" pitchFamily="18" charset="0"/>
              </a:rPr>
              <a:t>Решение задач</a:t>
            </a:r>
            <a:endParaRPr lang="ru-RU" b="1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latin typeface="Cambria" pitchFamily="18" charset="0"/>
              </a:rPr>
              <a:t>Задача № 47(б),  №48</a:t>
            </a:r>
          </a:p>
          <a:p>
            <a:pPr marL="0" indent="0" algn="ctr">
              <a:buNone/>
            </a:pPr>
            <a:endParaRPr lang="ru-RU" sz="2000" dirty="0" smtClean="0">
              <a:latin typeface="Cambria" pitchFamily="18" charset="0"/>
            </a:endParaRPr>
          </a:p>
          <a:p>
            <a:pPr marL="0" indent="0" algn="ctr">
              <a:buNone/>
            </a:pPr>
            <a:endParaRPr lang="ru-RU" sz="2000" dirty="0" smtClean="0">
              <a:latin typeface="Cambria" pitchFamily="18" charset="0"/>
            </a:endParaRPr>
          </a:p>
          <a:p>
            <a:pPr marL="0" indent="0" algn="ctr">
              <a:buNone/>
            </a:pPr>
            <a:endParaRPr lang="ru-RU" sz="2000" dirty="0">
              <a:latin typeface="Cambria" pitchFamily="18" charset="0"/>
            </a:endParaRPr>
          </a:p>
          <a:p>
            <a:pPr marL="0" indent="0" algn="ctr">
              <a:buNone/>
            </a:pPr>
            <a:endParaRPr lang="ru-RU" sz="2000" dirty="0" smtClean="0">
              <a:latin typeface="Cambria" pitchFamily="18" charset="0"/>
            </a:endParaRPr>
          </a:p>
          <a:p>
            <a:pPr marL="0" indent="0" algn="ctr">
              <a:buNone/>
            </a:pPr>
            <a:endParaRPr lang="ru-RU" sz="2000" dirty="0">
              <a:latin typeface="Cambria" pitchFamily="18" charset="0"/>
            </a:endParaRPr>
          </a:p>
          <a:p>
            <a:pPr marL="0" indent="0" algn="ctr">
              <a:buNone/>
            </a:pPr>
            <a:endParaRPr lang="ru-RU" sz="2000" dirty="0" smtClean="0">
              <a:latin typeface="Cambria" pitchFamily="18" charset="0"/>
            </a:endParaRPr>
          </a:p>
          <a:p>
            <a:pPr marL="0" indent="0" algn="ctr">
              <a:buNone/>
            </a:pPr>
            <a:endParaRPr lang="ru-RU" sz="2000" dirty="0">
              <a:latin typeface="Cambria" pitchFamily="18" charset="0"/>
            </a:endParaRPr>
          </a:p>
          <a:p>
            <a:pPr marL="0" indent="0" algn="ctr">
              <a:buNone/>
            </a:pPr>
            <a:endParaRPr lang="ru-RU" sz="2000" dirty="0" smtClean="0">
              <a:latin typeface="Cambria" pitchFamily="18" charset="0"/>
            </a:endParaRPr>
          </a:p>
          <a:p>
            <a:pPr marL="0" indent="0" algn="ctr">
              <a:buNone/>
            </a:pPr>
            <a:endParaRPr lang="ru-RU" sz="2000" dirty="0" smtClean="0">
              <a:latin typeface="Cambria" pitchFamily="18" charset="0"/>
            </a:endParaRPr>
          </a:p>
          <a:p>
            <a:pPr marL="0" indent="0" algn="ctr">
              <a:buNone/>
            </a:pPr>
            <a:endParaRPr lang="ru-RU" sz="2000" dirty="0">
              <a:latin typeface="Cambria" pitchFamily="18" charset="0"/>
            </a:endParaRPr>
          </a:p>
          <a:p>
            <a:pPr marL="0" indent="0" algn="ctr">
              <a:buNone/>
            </a:pPr>
            <a:endParaRPr lang="ru-RU" sz="2000" dirty="0" smtClean="0">
              <a:latin typeface="Cambria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atin typeface="Cambria" pitchFamily="18" charset="0"/>
              </a:rPr>
              <a:t>Дома: § 5 (п.9-10), ответить на вопросы </a:t>
            </a:r>
            <a:r>
              <a:rPr lang="ru-RU" sz="2000" dirty="0">
                <a:latin typeface="Cambria" pitchFamily="18" charset="0"/>
              </a:rPr>
              <a:t> 14–16 на с. 25–26; </a:t>
            </a:r>
            <a:endParaRPr lang="ru-RU" sz="2000" dirty="0" smtClean="0">
              <a:latin typeface="Cambria" pitchFamily="18" charset="0"/>
            </a:endParaRPr>
          </a:p>
          <a:p>
            <a:pPr marL="0" indent="0" algn="ctr">
              <a:buNone/>
            </a:pPr>
            <a:r>
              <a:rPr lang="ru-RU" sz="2000" dirty="0">
                <a:latin typeface="Cambria" pitchFamily="18" charset="0"/>
              </a:rPr>
              <a:t>№</a:t>
            </a:r>
            <a:r>
              <a:rPr lang="ru-RU" sz="2000" dirty="0" smtClean="0">
                <a:latin typeface="Cambria" pitchFamily="18" charset="0"/>
              </a:rPr>
              <a:t>№ </a:t>
            </a:r>
            <a:r>
              <a:rPr lang="ru-RU" sz="2000" dirty="0">
                <a:latin typeface="Cambria" pitchFamily="18" charset="0"/>
              </a:rPr>
              <a:t>44; </a:t>
            </a:r>
            <a:r>
              <a:rPr lang="ru-RU" sz="2000" dirty="0" smtClean="0">
                <a:latin typeface="Cambria" pitchFamily="18" charset="0"/>
              </a:rPr>
              <a:t>47(а</a:t>
            </a:r>
            <a:r>
              <a:rPr lang="ru-RU" sz="2000" dirty="0">
                <a:latin typeface="Cambria" pitchFamily="18" charset="0"/>
              </a:rPr>
              <a:t>), 49, 50</a:t>
            </a:r>
          </a:p>
          <a:p>
            <a:pPr marL="0" indent="0" algn="ctr">
              <a:buNone/>
            </a:pPr>
            <a:endParaRPr lang="ru-RU" sz="2000" dirty="0">
              <a:latin typeface="Cambria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465" y="1556792"/>
            <a:ext cx="3841225" cy="408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71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70C0"/>
                </a:solidFill>
                <a:latin typeface="Cambria" pitchFamily="18" charset="0"/>
              </a:rPr>
              <a:t>Проверочная работа</a:t>
            </a:r>
            <a:endParaRPr lang="ru-RU" sz="3600" b="1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98904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Cambria" pitchFamily="18" charset="0"/>
              </a:rPr>
              <a:t>I вариант</a:t>
            </a:r>
          </a:p>
          <a:p>
            <a:pPr marL="0" indent="0" algn="ctr">
              <a:buNone/>
            </a:pPr>
            <a:endParaRPr lang="ru-RU" sz="1200" dirty="0" smtClean="0">
              <a:latin typeface="Cambria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Cambria" pitchFamily="18" charset="0"/>
              </a:rPr>
              <a:t>На прямой </a:t>
            </a:r>
            <a:r>
              <a:rPr lang="ru-RU" sz="2000" i="1" dirty="0">
                <a:latin typeface="Cambria" pitchFamily="18" charset="0"/>
              </a:rPr>
              <a:t>b</a:t>
            </a:r>
            <a:r>
              <a:rPr lang="ru-RU" sz="2000" dirty="0">
                <a:latin typeface="Cambria" pitchFamily="18" charset="0"/>
              </a:rPr>
              <a:t> отмечены точки </a:t>
            </a:r>
            <a:r>
              <a:rPr lang="ru-RU" sz="2000" i="1" dirty="0">
                <a:latin typeface="Cambria" pitchFamily="18" charset="0"/>
              </a:rPr>
              <a:t>С</a:t>
            </a:r>
            <a:r>
              <a:rPr lang="ru-RU" sz="2000" dirty="0">
                <a:latin typeface="Cambria" pitchFamily="18" charset="0"/>
              </a:rPr>
              <a:t>, </a:t>
            </a:r>
            <a:r>
              <a:rPr lang="ru-RU" sz="2000" i="1" dirty="0">
                <a:latin typeface="Cambria" pitchFamily="18" charset="0"/>
              </a:rPr>
              <a:t>D</a:t>
            </a:r>
            <a:r>
              <a:rPr lang="ru-RU" sz="2000" dirty="0">
                <a:latin typeface="Cambria" pitchFamily="18" charset="0"/>
              </a:rPr>
              <a:t> и </a:t>
            </a:r>
            <a:r>
              <a:rPr lang="ru-RU" sz="2000" i="1" dirty="0">
                <a:latin typeface="Cambria" pitchFamily="18" charset="0"/>
              </a:rPr>
              <a:t>Е</a:t>
            </a:r>
            <a:r>
              <a:rPr lang="ru-RU" sz="2000" dirty="0">
                <a:latin typeface="Cambria" pitchFamily="18" charset="0"/>
              </a:rPr>
              <a:t> так, что </a:t>
            </a:r>
            <a:r>
              <a:rPr lang="ru-RU" sz="2000" i="1" dirty="0">
                <a:latin typeface="Cambria" pitchFamily="18" charset="0"/>
              </a:rPr>
              <a:t>СD</a:t>
            </a:r>
            <a:r>
              <a:rPr lang="ru-RU" sz="2000" dirty="0">
                <a:latin typeface="Cambria" pitchFamily="18" charset="0"/>
              </a:rPr>
              <a:t> = 6 см, </a:t>
            </a:r>
            <a:r>
              <a:rPr lang="ru-RU" sz="2000" i="1" dirty="0">
                <a:latin typeface="Cambria" pitchFamily="18" charset="0"/>
              </a:rPr>
              <a:t>DЕ</a:t>
            </a:r>
            <a:r>
              <a:rPr lang="ru-RU" sz="2000" dirty="0">
                <a:latin typeface="Cambria" pitchFamily="18" charset="0"/>
              </a:rPr>
              <a:t> = 8 см. Какой может быть длина отрезка </a:t>
            </a:r>
            <a:r>
              <a:rPr lang="ru-RU" sz="2000" i="1" dirty="0">
                <a:latin typeface="Cambria" pitchFamily="18" charset="0"/>
              </a:rPr>
              <a:t>СЕ</a:t>
            </a:r>
            <a:r>
              <a:rPr lang="ru-RU" sz="2000" dirty="0" smtClean="0">
                <a:latin typeface="Cambria" pitchFamily="18" charset="0"/>
              </a:rPr>
              <a:t>?</a:t>
            </a:r>
          </a:p>
          <a:p>
            <a:pPr marL="0" indent="0">
              <a:buNone/>
            </a:pPr>
            <a:endParaRPr lang="ru-RU" sz="2000" dirty="0">
              <a:latin typeface="Cambria" pitchFamily="18" charset="0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ru-RU" sz="2000" dirty="0" smtClean="0">
                <a:latin typeface="Cambria" pitchFamily="18" charset="0"/>
              </a:rPr>
              <a:t>Точка </a:t>
            </a:r>
            <a:r>
              <a:rPr lang="ru-RU" sz="2000" i="1" dirty="0">
                <a:latin typeface="Cambria" pitchFamily="18" charset="0"/>
              </a:rPr>
              <a:t>М</a:t>
            </a:r>
            <a:r>
              <a:rPr lang="ru-RU" sz="2000" dirty="0">
                <a:latin typeface="Cambria" pitchFamily="18" charset="0"/>
              </a:rPr>
              <a:t> – середина отрезка </a:t>
            </a:r>
            <a:r>
              <a:rPr lang="ru-RU" sz="2000" i="1" dirty="0">
                <a:latin typeface="Cambria" pitchFamily="18" charset="0"/>
              </a:rPr>
              <a:t>АВ</a:t>
            </a:r>
            <a:r>
              <a:rPr lang="ru-RU" sz="2000" dirty="0">
                <a:latin typeface="Cambria" pitchFamily="18" charset="0"/>
              </a:rPr>
              <a:t>; </a:t>
            </a:r>
            <a:r>
              <a:rPr lang="ru-RU" sz="2000" i="1" dirty="0">
                <a:latin typeface="Cambria" pitchFamily="18" charset="0"/>
              </a:rPr>
              <a:t>МВ = </a:t>
            </a:r>
            <a:r>
              <a:rPr lang="ru-RU" sz="2000" dirty="0">
                <a:latin typeface="Cambria" pitchFamily="18" charset="0"/>
              </a:rPr>
              <a:t>4,3 </a:t>
            </a:r>
            <a:r>
              <a:rPr lang="ru-RU" sz="2000" dirty="0" err="1">
                <a:latin typeface="Cambria" pitchFamily="18" charset="0"/>
              </a:rPr>
              <a:t>дм</a:t>
            </a:r>
            <a:r>
              <a:rPr lang="ru-RU" sz="2000" dirty="0">
                <a:latin typeface="Cambria" pitchFamily="18" charset="0"/>
              </a:rPr>
              <a:t>. Найдите длину отрезка</a:t>
            </a:r>
            <a:r>
              <a:rPr lang="ru-RU" sz="2000" i="1" dirty="0">
                <a:latin typeface="Cambria" pitchFamily="18" charset="0"/>
              </a:rPr>
              <a:t> АВ </a:t>
            </a:r>
            <a:r>
              <a:rPr lang="ru-RU" sz="2000" dirty="0">
                <a:latin typeface="Cambria" pitchFamily="18" charset="0"/>
              </a:rPr>
              <a:t>в </a:t>
            </a:r>
            <a:r>
              <a:rPr lang="ru-RU" sz="2000" dirty="0" smtClean="0">
                <a:latin typeface="Cambria" pitchFamily="18" charset="0"/>
              </a:rPr>
              <a:t>миллиметрах.</a:t>
            </a:r>
            <a:endParaRPr lang="ru-RU" sz="2000" dirty="0">
              <a:latin typeface="Cambria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98904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Cambria" pitchFamily="18" charset="0"/>
              </a:rPr>
              <a:t>­II вариант</a:t>
            </a:r>
          </a:p>
          <a:p>
            <a:pPr marL="0" indent="0" algn="ctr">
              <a:buNone/>
            </a:pPr>
            <a:endParaRPr lang="ru-RU" sz="1200" dirty="0" smtClean="0">
              <a:latin typeface="Cambria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Cambria" pitchFamily="18" charset="0"/>
              </a:rPr>
              <a:t>На прямой </a:t>
            </a:r>
            <a:r>
              <a:rPr lang="ru-RU" sz="2000" i="1" dirty="0">
                <a:latin typeface="Cambria" pitchFamily="18" charset="0"/>
              </a:rPr>
              <a:t>m</a:t>
            </a:r>
            <a:r>
              <a:rPr lang="ru-RU" sz="2000" dirty="0">
                <a:latin typeface="Cambria" pitchFamily="18" charset="0"/>
              </a:rPr>
              <a:t> отмечены точки </a:t>
            </a:r>
            <a:r>
              <a:rPr lang="ru-RU" sz="2000" i="1" dirty="0">
                <a:latin typeface="Cambria" pitchFamily="18" charset="0"/>
              </a:rPr>
              <a:t>А</a:t>
            </a:r>
            <a:r>
              <a:rPr lang="ru-RU" sz="2000" dirty="0">
                <a:latin typeface="Cambria" pitchFamily="18" charset="0"/>
              </a:rPr>
              <a:t>, </a:t>
            </a:r>
            <a:r>
              <a:rPr lang="ru-RU" sz="2000" i="1" dirty="0">
                <a:latin typeface="Cambria" pitchFamily="18" charset="0"/>
              </a:rPr>
              <a:t>В</a:t>
            </a:r>
            <a:r>
              <a:rPr lang="ru-RU" sz="2000" dirty="0">
                <a:latin typeface="Cambria" pitchFamily="18" charset="0"/>
              </a:rPr>
              <a:t> и </a:t>
            </a:r>
            <a:r>
              <a:rPr lang="ru-RU" sz="2000" i="1" dirty="0">
                <a:latin typeface="Cambria" pitchFamily="18" charset="0"/>
              </a:rPr>
              <a:t>С</a:t>
            </a:r>
            <a:r>
              <a:rPr lang="ru-RU" sz="2000" dirty="0">
                <a:latin typeface="Cambria" pitchFamily="18" charset="0"/>
              </a:rPr>
              <a:t> так, что </a:t>
            </a:r>
            <a:r>
              <a:rPr lang="ru-RU" sz="2000" i="1" dirty="0">
                <a:latin typeface="Cambria" pitchFamily="18" charset="0"/>
              </a:rPr>
              <a:t>АС</a:t>
            </a:r>
            <a:r>
              <a:rPr lang="ru-RU" sz="2000" dirty="0">
                <a:latin typeface="Cambria" pitchFamily="18" charset="0"/>
              </a:rPr>
              <a:t> = 12 см, </a:t>
            </a:r>
            <a:r>
              <a:rPr lang="ru-RU" sz="2000" i="1" dirty="0">
                <a:latin typeface="Cambria" pitchFamily="18" charset="0"/>
              </a:rPr>
              <a:t>АВ</a:t>
            </a:r>
            <a:r>
              <a:rPr lang="ru-RU" sz="2000" dirty="0">
                <a:latin typeface="Cambria" pitchFamily="18" charset="0"/>
              </a:rPr>
              <a:t> = 8 см. Какой может быть длина отрезка </a:t>
            </a:r>
            <a:r>
              <a:rPr lang="ru-RU" sz="2000" i="1" dirty="0">
                <a:latin typeface="Cambria" pitchFamily="18" charset="0"/>
              </a:rPr>
              <a:t>ВС</a:t>
            </a:r>
            <a:r>
              <a:rPr lang="ru-RU" sz="2000" dirty="0" smtClean="0">
                <a:latin typeface="Cambria" pitchFamily="18" charset="0"/>
              </a:rPr>
              <a:t>?</a:t>
            </a:r>
          </a:p>
          <a:p>
            <a:pPr marL="0" indent="0">
              <a:buNone/>
            </a:pPr>
            <a:endParaRPr lang="ru-RU" sz="2000" dirty="0">
              <a:latin typeface="Cambria" pitchFamily="18" charset="0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ru-RU" sz="2000" dirty="0" smtClean="0">
                <a:latin typeface="Cambria" pitchFamily="18" charset="0"/>
              </a:rPr>
              <a:t>Точка </a:t>
            </a:r>
            <a:r>
              <a:rPr lang="ru-RU" sz="2000" i="1" dirty="0">
                <a:latin typeface="Cambria" pitchFamily="18" charset="0"/>
              </a:rPr>
              <a:t>Р</a:t>
            </a:r>
            <a:r>
              <a:rPr lang="ru-RU" sz="2000" dirty="0">
                <a:latin typeface="Cambria" pitchFamily="18" charset="0"/>
              </a:rPr>
              <a:t> – середина отрезка </a:t>
            </a:r>
            <a:r>
              <a:rPr lang="ru-RU" sz="2000" i="1" dirty="0">
                <a:latin typeface="Cambria" pitchFamily="18" charset="0"/>
              </a:rPr>
              <a:t>MN</a:t>
            </a:r>
            <a:r>
              <a:rPr lang="ru-RU" sz="2000" dirty="0">
                <a:latin typeface="Cambria" pitchFamily="18" charset="0"/>
              </a:rPr>
              <a:t>. Найдите длину отрезка </a:t>
            </a:r>
            <a:r>
              <a:rPr lang="ru-RU" sz="2000" i="1" dirty="0">
                <a:latin typeface="Cambria" pitchFamily="18" charset="0"/>
              </a:rPr>
              <a:t>PN</a:t>
            </a:r>
            <a:r>
              <a:rPr lang="ru-RU" sz="2000" dirty="0">
                <a:latin typeface="Cambria" pitchFamily="18" charset="0"/>
              </a:rPr>
              <a:t> в метрах, если </a:t>
            </a:r>
            <a:r>
              <a:rPr lang="ru-RU" sz="2000" i="1" dirty="0">
                <a:latin typeface="Cambria" pitchFamily="18" charset="0"/>
              </a:rPr>
              <a:t>MN</a:t>
            </a:r>
            <a:r>
              <a:rPr lang="ru-RU" sz="2000" dirty="0">
                <a:latin typeface="Cambria" pitchFamily="18" charset="0"/>
              </a:rPr>
              <a:t> = 14 </a:t>
            </a:r>
            <a:r>
              <a:rPr lang="ru-RU" sz="2000" dirty="0" err="1">
                <a:latin typeface="Cambria" pitchFamily="18" charset="0"/>
              </a:rPr>
              <a:t>дм</a:t>
            </a:r>
            <a:r>
              <a:rPr lang="ru-RU" sz="2000" dirty="0">
                <a:latin typeface="Cambria" pitchFamily="18" charset="0"/>
              </a:rPr>
              <a:t>.</a:t>
            </a:r>
          </a:p>
          <a:p>
            <a:pPr marL="0" indent="0" algn="ctr">
              <a:buNone/>
            </a:pPr>
            <a:endParaRPr lang="ru-RU" dirty="0">
              <a:latin typeface="Cambria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67544" y="5805264"/>
            <a:ext cx="8229600" cy="63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600" b="1" i="1" dirty="0" smtClean="0">
                <a:solidFill>
                  <a:srgbClr val="FF0000"/>
                </a:solidFill>
                <a:latin typeface="Cambria" pitchFamily="18" charset="0"/>
              </a:rPr>
              <a:t>Проверяем!</a:t>
            </a:r>
            <a:endParaRPr lang="ru-RU" sz="3600" b="1" i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3617827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Cambria" pitchFamily="18" charset="0"/>
              </a:rPr>
              <a:t>Ответ: 14 см или 2 см</a:t>
            </a:r>
            <a:endParaRPr lang="ru-RU" i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3617827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Cambria" pitchFamily="18" charset="0"/>
              </a:rPr>
              <a:t>Ответ: 20 см или 4 см</a:t>
            </a:r>
            <a:endParaRPr lang="ru-RU" i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5157192"/>
            <a:ext cx="3380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Cambria" pitchFamily="18" charset="0"/>
              </a:rPr>
              <a:t>Ответ: 860 мм</a:t>
            </a:r>
            <a:endParaRPr lang="ru-RU" i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8064" y="5124926"/>
            <a:ext cx="3380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Cambria" pitchFamily="18" charset="0"/>
              </a:rPr>
              <a:t>Ответ: 0,7 м</a:t>
            </a:r>
            <a:endParaRPr lang="ru-RU" i="1" dirty="0">
              <a:solidFill>
                <a:srgbClr val="FF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60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Cambria" pitchFamily="18" charset="0"/>
              </a:rPr>
              <a:t>Измерение углов</a:t>
            </a:r>
            <a:endParaRPr lang="ru-RU" b="1" dirty="0">
              <a:solidFill>
                <a:schemeClr val="tx2"/>
              </a:solidFill>
              <a:latin typeface="Cambr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ru-RU" sz="2000" dirty="0" smtClean="0">
                    <a:latin typeface="Cambria" pitchFamily="18" charset="0"/>
                  </a:rPr>
                  <a:t>Измерение углов аналогично измерению отрезков – оно основано на сравнении </a:t>
                </a:r>
                <a:r>
                  <a:rPr lang="ru-RU" sz="2000" dirty="0">
                    <a:latin typeface="Cambria" pitchFamily="18" charset="0"/>
                  </a:rPr>
                  <a:t>их с углом, принятым за единицу </a:t>
                </a:r>
                <a:r>
                  <a:rPr lang="ru-RU" sz="2000" dirty="0" smtClean="0">
                    <a:latin typeface="Cambria" pitchFamily="18" charset="0"/>
                  </a:rPr>
                  <a:t>измерения.</a:t>
                </a:r>
              </a:p>
              <a:p>
                <a:pPr marL="0" indent="0" algn="ctr">
                  <a:buNone/>
                </a:pPr>
                <a:r>
                  <a:rPr lang="ru-RU" sz="2000" dirty="0">
                    <a:latin typeface="Cambria" pitchFamily="18" charset="0"/>
                  </a:rPr>
                  <a:t>Градус – угол, равный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2000" b="0" i="1" smtClean="0">
                            <a:latin typeface="Cambria Math"/>
                          </a:rPr>
                          <m:t>180</m:t>
                        </m:r>
                      </m:den>
                    </m:f>
                  </m:oMath>
                </a14:m>
                <a:r>
                  <a:rPr lang="ru-RU" sz="2000" dirty="0" smtClean="0">
                    <a:latin typeface="Cambria" pitchFamily="18" charset="0"/>
                  </a:rPr>
                  <a:t> </a:t>
                </a:r>
                <a:r>
                  <a:rPr lang="ru-RU" sz="2000" dirty="0">
                    <a:latin typeface="Cambria" pitchFamily="18" charset="0"/>
                  </a:rPr>
                  <a:t>части развернутого угла. </a:t>
                </a:r>
              </a:p>
              <a:p>
                <a:pPr marL="0" indent="0" algn="ctr">
                  <a:buNone/>
                </a:pPr>
                <a:endParaRPr lang="ru-RU" sz="2000" dirty="0"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674" r="-9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918119"/>
            <a:ext cx="7272808" cy="39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53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Cambria" pitchFamily="18" charset="0"/>
              </a:rPr>
              <a:t>Измерение углов</a:t>
            </a:r>
            <a:endParaRPr lang="ru-RU" b="1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1"/>
            <a:ext cx="8568952" cy="1036712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latin typeface="Cambria" pitchFamily="18" charset="0"/>
              </a:rPr>
              <a:t>Вспомним, как строятся и измеряются углы с помощью транспортира</a:t>
            </a:r>
          </a:p>
          <a:p>
            <a:pPr marL="0" indent="0" algn="ctr">
              <a:buNone/>
            </a:pPr>
            <a:r>
              <a:rPr lang="ru-RU" sz="2000" dirty="0" smtClean="0">
                <a:latin typeface="Cambria" pitchFamily="18" charset="0"/>
              </a:rPr>
              <a:t>Нам понадобятся…</a:t>
            </a:r>
          </a:p>
          <a:p>
            <a:pPr marL="0" indent="0" algn="ctr">
              <a:buNone/>
            </a:pPr>
            <a:endParaRPr lang="ru-RU" sz="2000" dirty="0">
              <a:latin typeface="Cambria" pitchFamily="18" charset="0"/>
            </a:endParaRPr>
          </a:p>
        </p:txBody>
      </p:sp>
      <p:pic>
        <p:nvPicPr>
          <p:cNvPr id="6" name="Picture 22" descr="Линей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18880" y="3241427"/>
            <a:ext cx="488950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5" descr="Каранда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5006">
            <a:off x="4101835" y="3172149"/>
            <a:ext cx="2667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501" y="2162633"/>
            <a:ext cx="3295707" cy="329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0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Cambria" pitchFamily="18" charset="0"/>
              </a:rPr>
              <a:t>Измерение углов</a:t>
            </a:r>
            <a:endParaRPr lang="ru-RU" b="1" dirty="0">
              <a:solidFill>
                <a:schemeClr val="tx2"/>
              </a:solidFill>
              <a:latin typeface="Cambr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460647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ru-RU" sz="2000" dirty="0" smtClean="0">
                    <a:latin typeface="Cambria" pitchFamily="18" charset="0"/>
                  </a:rPr>
                  <a:t>Построим </a:t>
                </a:r>
                <a14:m>
                  <m:oMath xmlns:m="http://schemas.openxmlformats.org/officeDocument/2006/math">
                    <m:r>
                      <a:rPr lang="ru-RU" sz="2000" i="1" smtClean="0">
                        <a:latin typeface="Cambria Math"/>
                      </a:rPr>
                      <m:t>∠</m:t>
                    </m:r>
                    <m:r>
                      <a:rPr lang="ru-RU" sz="2000" b="0" i="1" smtClean="0">
                        <a:latin typeface="Cambria Math"/>
                      </a:rPr>
                      <m:t>АОВ=60°</m:t>
                    </m:r>
                  </m:oMath>
                </a14:m>
                <a:endParaRPr lang="ru-RU" sz="2000" dirty="0" smtClean="0">
                  <a:latin typeface="Cambria" pitchFamily="18" charset="0"/>
                </a:endParaRPr>
              </a:p>
              <a:p>
                <a:pPr marL="0" indent="0" algn="ctr">
                  <a:buNone/>
                </a:pPr>
                <a:endParaRPr lang="ru-RU" sz="2000" dirty="0"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460647"/>
              </a:xfrm>
              <a:blipFill rotWithShape="1">
                <a:blip r:embed="rId2"/>
                <a:stretch>
                  <a:fillRect t="-6667" b="-9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2" descr="Линей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39168" y="3854128"/>
            <a:ext cx="488950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5" descr="Карандаш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65632">
            <a:off x="8054918" y="840380"/>
            <a:ext cx="2667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868" y="3286539"/>
            <a:ext cx="3295707" cy="3295707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5796136" y="5157192"/>
            <a:ext cx="2592288" cy="108000"/>
            <a:chOff x="5796136" y="5157192"/>
            <a:chExt cx="2592288" cy="108000"/>
          </a:xfrm>
        </p:grpSpPr>
        <p:sp>
          <p:nvSpPr>
            <p:cNvPr id="5" name="Овал 4"/>
            <p:cNvSpPr/>
            <p:nvPr/>
          </p:nvSpPr>
          <p:spPr>
            <a:xfrm>
              <a:off x="5796136" y="5157192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5859760" y="5211192"/>
              <a:ext cx="252866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5685656" y="528946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ambria" pitchFamily="18" charset="0"/>
              </a:rPr>
              <a:t>О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72400" y="528946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mbria" pitchFamily="18" charset="0"/>
              </a:rPr>
              <a:t>А</a:t>
            </a:r>
            <a:endParaRPr lang="ru-RU" dirty="0">
              <a:latin typeface="Cambria" pitchFamily="18" charset="0"/>
            </a:endParaRPr>
          </a:p>
        </p:txBody>
      </p:sp>
      <p:pic>
        <p:nvPicPr>
          <p:cNvPr id="14" name="Picture 25" descr="Карандаш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81920" y="3953908"/>
            <a:ext cx="2667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Овал 14"/>
          <p:cNvSpPr/>
          <p:nvPr/>
        </p:nvSpPr>
        <p:spPr>
          <a:xfrm>
            <a:off x="6648036" y="3857511"/>
            <a:ext cx="36000" cy="3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2" descr="Линей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4445">
            <a:off x="6439561" y="1888858"/>
            <a:ext cx="488950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Прямая соединительная линия 18"/>
          <p:cNvCxnSpPr/>
          <p:nvPr/>
        </p:nvCxnSpPr>
        <p:spPr>
          <a:xfrm flipV="1">
            <a:off x="5835107" y="2690912"/>
            <a:ext cx="1530176" cy="25202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980076" y="234271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ambria" pitchFamily="18" charset="0"/>
              </a:rPr>
              <a:t>В</a:t>
            </a:r>
          </a:p>
        </p:txBody>
      </p:sp>
    </p:spTree>
    <p:extLst>
      <p:ext uri="{BB962C8B-B14F-4D97-AF65-F5344CB8AC3E}">
        <p14:creationId xmlns:p14="http://schemas.microsoft.com/office/powerpoint/2010/main" val="218022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3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8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3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800"/>
                            </p:stCondLst>
                            <p:childTnLst>
                              <p:par>
                                <p:cTn id="36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3.33333E-6 -0.0155 C -3.33333E-6 -0.02222 0.12726 -0.03055 0.2316 -0.03055 L 0.46459 -0.03055 " pathEditMode="relative" rAng="0" ptsTypes="FfFF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29" y="-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8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3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3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8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8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3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3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300"/>
                            </p:stCondLst>
                            <p:childTnLst>
                              <p:par>
                                <p:cTn id="70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05508E-6 L -1.11111E-6 -0.01528 C -1.11111E-6 -0.02222 0.12674 -0.03055 0.23004 -0.03055 L 0.46024 -0.03055 " pathEditMode="relative" rAng="0" ptsTypes="FfFF">
                                      <p:cBhvr>
                                        <p:cTn id="71" dur="2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03" y="-15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3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3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300"/>
                            </p:stCondLst>
                            <p:childTnLst>
                              <p:par>
                                <p:cTn id="79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385 0.3044 L -2.77778E-6 1.11111E-6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4" y="-1523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3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300"/>
                            </p:stCondLst>
                            <p:childTnLst>
                              <p:par>
                                <p:cTn id="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8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8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3300"/>
                            </p:stCondLst>
                            <p:childTnLst>
                              <p:par>
                                <p:cTn id="9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3800"/>
                            </p:stCondLst>
                            <p:childTnLst>
                              <p:par>
                                <p:cTn id="10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 animBg="1"/>
      <p:bldP spid="20" grpId="0"/>
      <p:bldP spid="2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Cambria" pitchFamily="18" charset="0"/>
              </a:rPr>
              <a:t>Измерение углов</a:t>
            </a:r>
            <a:endParaRPr lang="ru-RU" b="1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1"/>
            <a:ext cx="8568952" cy="460647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latin typeface="Cambria" pitchFamily="18" charset="0"/>
              </a:rPr>
              <a:t>Измерим величину угла АОВ</a:t>
            </a:r>
          </a:p>
          <a:p>
            <a:pPr marL="0" indent="0" algn="ctr">
              <a:buNone/>
            </a:pPr>
            <a:endParaRPr lang="ru-RU" sz="2000" dirty="0">
              <a:latin typeface="Cambr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813034"/>
            <a:ext cx="3295707" cy="3295707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4644008" y="3050976"/>
            <a:ext cx="4176464" cy="2025878"/>
            <a:chOff x="4355976" y="3050975"/>
            <a:chExt cx="3888432" cy="1647853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4355976" y="3050975"/>
              <a:ext cx="1296144" cy="164785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5652120" y="4698828"/>
              <a:ext cx="259228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4427984" y="3172326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mbria" pitchFamily="18" charset="0"/>
              </a:rPr>
              <a:t>А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04448" y="5091556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mbria" pitchFamily="18" charset="0"/>
              </a:rPr>
              <a:t>В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20139" y="5076854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mbria" pitchFamily="18" charset="0"/>
              </a:rPr>
              <a:t>О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70056" y="3443702"/>
            <a:ext cx="66603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ambria" pitchFamily="18" charset="0"/>
              </a:rPr>
              <a:t>125°</a:t>
            </a:r>
            <a:endParaRPr lang="ru-RU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98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7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11111E-6 3.7037E-6 L 1.11111E-6 -0.06459 C 1.11111E-6 -0.09306 0.12361 -0.12824 0.22465 -0.12824 L 0.44983 -0.12824 " pathEditMode="relative" rAng="0" ptsTypes="FfFF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83" y="-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Cambria" pitchFamily="18" charset="0"/>
              </a:rPr>
              <a:t>Измерение углов</a:t>
            </a:r>
            <a:endParaRPr lang="ru-RU" b="1" dirty="0">
              <a:solidFill>
                <a:schemeClr val="tx2"/>
              </a:solidFill>
              <a:latin typeface="Cambr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1440160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ru-RU" sz="2000" dirty="0" smtClean="0">
                    <a:latin typeface="Cambria" pitchFamily="18" charset="0"/>
                  </a:rPr>
                  <a:t>Единицы измерения угла:</a:t>
                </a:r>
              </a:p>
              <a:p>
                <a:pPr marL="0" indent="0" algn="ctr">
                  <a:buNone/>
                </a:pPr>
                <a:r>
                  <a:rPr lang="ru-RU" sz="2000" dirty="0" smtClean="0">
                    <a:latin typeface="Cambria" pitchFamily="18" charset="0"/>
                  </a:rPr>
                  <a:t>1 минута (1')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2000" b="0" i="1" smtClean="0">
                            <a:latin typeface="Cambria Math"/>
                          </a:rPr>
                          <m:t>60</m:t>
                        </m:r>
                      </m:den>
                    </m:f>
                  </m:oMath>
                </a14:m>
                <a:r>
                  <a:rPr lang="ru-RU" sz="2000" dirty="0" smtClean="0">
                    <a:latin typeface="Cambria" pitchFamily="18" charset="0"/>
                  </a:rPr>
                  <a:t> часть градуса</a:t>
                </a:r>
              </a:p>
              <a:p>
                <a:pPr marL="0" indent="0" algn="ctr">
                  <a:buNone/>
                </a:pPr>
                <a:r>
                  <a:rPr lang="ru-RU" sz="2000" dirty="0" smtClean="0">
                    <a:latin typeface="Cambria" pitchFamily="18" charset="0"/>
                  </a:rPr>
                  <a:t>1 секунда (1'')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2000" b="0" i="1" smtClean="0">
                            <a:latin typeface="Cambria Math"/>
                          </a:rPr>
                          <m:t>60</m:t>
                        </m:r>
                      </m:den>
                    </m:f>
                  </m:oMath>
                </a14:m>
                <a:r>
                  <a:rPr lang="ru-RU" sz="2000" dirty="0" smtClean="0">
                    <a:latin typeface="Cambria" pitchFamily="18" charset="0"/>
                  </a:rPr>
                  <a:t> часть минуты</a:t>
                </a:r>
                <a:endParaRPr lang="ru-RU" sz="2000" dirty="0">
                  <a:latin typeface="Cambria" pitchFamily="18" charset="0"/>
                </a:endParaRPr>
              </a:p>
              <a:p>
                <a:pPr marL="0" indent="0" algn="ctr">
                  <a:buNone/>
                </a:pPr>
                <a:endParaRPr lang="ru-RU" sz="2000" dirty="0"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1440160"/>
              </a:xfrm>
              <a:blipFill rotWithShape="1">
                <a:blip r:embed="rId2"/>
                <a:stretch>
                  <a:fillRect t="-2119" b="-21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918119"/>
            <a:ext cx="7272808" cy="39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68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b="1" dirty="0">
                <a:solidFill>
                  <a:schemeClr val="tx2"/>
                </a:solidFill>
                <a:latin typeface="Cambria" pitchFamily="18" charset="0"/>
              </a:rPr>
              <a:t>Измерение углов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345638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Cambria" pitchFamily="18" charset="0"/>
              </a:rPr>
              <a:t>Свойства углов: </a:t>
            </a:r>
          </a:p>
          <a:p>
            <a:r>
              <a:rPr lang="ru-RU" sz="2600" dirty="0">
                <a:latin typeface="Cambria" pitchFamily="18" charset="0"/>
              </a:rPr>
              <a:t>равные углы имеют равные градусные меры;</a:t>
            </a:r>
          </a:p>
          <a:p>
            <a:r>
              <a:rPr lang="ru-RU" sz="2600" dirty="0" smtClean="0">
                <a:latin typeface="Cambria" pitchFamily="18" charset="0"/>
              </a:rPr>
              <a:t>меньший </a:t>
            </a:r>
            <a:r>
              <a:rPr lang="ru-RU" sz="2600" dirty="0">
                <a:latin typeface="Cambria" pitchFamily="18" charset="0"/>
              </a:rPr>
              <a:t>угол имеет меньшую градусную меру;</a:t>
            </a:r>
          </a:p>
          <a:p>
            <a:r>
              <a:rPr lang="ru-RU" sz="2600" dirty="0" smtClean="0">
                <a:latin typeface="Cambria" pitchFamily="18" charset="0"/>
              </a:rPr>
              <a:t>развернутый </a:t>
            </a:r>
            <a:r>
              <a:rPr lang="ru-RU" sz="2600" dirty="0">
                <a:latin typeface="Cambria" pitchFamily="18" charset="0"/>
              </a:rPr>
              <a:t>угол равен 180°; неразвернутый угол меньше 180°;</a:t>
            </a:r>
          </a:p>
          <a:p>
            <a:r>
              <a:rPr lang="ru-RU" sz="2600" dirty="0" smtClean="0">
                <a:latin typeface="Cambria" pitchFamily="18" charset="0"/>
              </a:rPr>
              <a:t>когда </a:t>
            </a:r>
            <a:r>
              <a:rPr lang="ru-RU" sz="2600" dirty="0">
                <a:latin typeface="Cambria" pitchFamily="18" charset="0"/>
              </a:rPr>
              <a:t>луч делит угол на два угла, градусная мера всего угла равна сумме градусных мер этих </a:t>
            </a:r>
            <a:r>
              <a:rPr lang="ru-RU" sz="2600" dirty="0" smtClean="0">
                <a:latin typeface="Cambria" pitchFamily="18" charset="0"/>
              </a:rPr>
              <a:t>углов.</a:t>
            </a:r>
            <a:endParaRPr lang="ru-RU" sz="2600" b="1" dirty="0">
              <a:latin typeface="Cambria" pitchFamily="18" charset="0"/>
            </a:endParaRPr>
          </a:p>
        </p:txBody>
      </p:sp>
      <p:sp>
        <p:nvSpPr>
          <p:cNvPr id="6" name="Объект 4"/>
          <p:cNvSpPr txBox="1">
            <a:spLocks/>
          </p:cNvSpPr>
          <p:nvPr/>
        </p:nvSpPr>
        <p:spPr bwMode="auto">
          <a:xfrm>
            <a:off x="539552" y="5481228"/>
            <a:ext cx="822960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 smtClean="0">
                <a:latin typeface="Cambria" pitchFamily="18" charset="0"/>
              </a:rPr>
              <a:t>Выполните</a:t>
            </a:r>
            <a:r>
              <a:rPr lang="ru-RU" sz="2400" b="1" dirty="0" smtClean="0">
                <a:latin typeface="Cambria" pitchFamily="18" charset="0"/>
              </a:rPr>
              <a:t> </a:t>
            </a:r>
            <a:r>
              <a:rPr lang="ru-RU" sz="2400" dirty="0" smtClean="0">
                <a:latin typeface="Cambria" pitchFamily="18" charset="0"/>
              </a:rPr>
              <a:t>практические задания </a:t>
            </a:r>
            <a:r>
              <a:rPr lang="ru-RU" sz="2400" dirty="0">
                <a:latin typeface="Cambria" pitchFamily="18" charset="0"/>
              </a:rPr>
              <a:t>№№ 41, 42, 43</a:t>
            </a:r>
            <a:r>
              <a:rPr lang="ru-RU" sz="2400" b="1" dirty="0" smtClean="0">
                <a:latin typeface="Cambria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83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b="1" dirty="0">
                <a:solidFill>
                  <a:schemeClr val="tx2"/>
                </a:solidFill>
                <a:latin typeface="Cambria" pitchFamily="18" charset="0"/>
              </a:rPr>
              <a:t>Измерение углов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2332856"/>
          </a:xfrm>
        </p:spPr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ru-RU" sz="2400" b="1" dirty="0" smtClean="0">
                <a:latin typeface="Cambria" pitchFamily="18" charset="0"/>
              </a:rPr>
              <a:t>Задача № 46 </a:t>
            </a:r>
            <a:r>
              <a:rPr lang="ru-RU" sz="1800" dirty="0">
                <a:latin typeface="Cambria" pitchFamily="18" charset="0"/>
              </a:rPr>
              <a:t>На рисунке изображены лучи с общим началом в точке О. 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ru-RU" sz="1800" dirty="0">
                <a:latin typeface="Cambria" pitchFamily="18" charset="0"/>
              </a:rPr>
              <a:t>а) Найдите градусные меры углов АОХ, ВОХ, АОВ, СОВ, </a:t>
            </a:r>
            <a:r>
              <a:rPr lang="en-US" sz="1800" dirty="0">
                <a:latin typeface="Cambria" pitchFamily="18" charset="0"/>
              </a:rPr>
              <a:t>D</a:t>
            </a:r>
            <a:r>
              <a:rPr lang="ru-RU" sz="1800" dirty="0">
                <a:latin typeface="Cambria" pitchFamily="18" charset="0"/>
              </a:rPr>
              <a:t>ОХ;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ru-RU" sz="1800" dirty="0">
                <a:latin typeface="Cambria" pitchFamily="18" charset="0"/>
                <a:cs typeface="Arial" charset="0"/>
              </a:rPr>
              <a:t>б) назовите углы равные </a:t>
            </a:r>
            <a:r>
              <a:rPr lang="ru-RU" sz="1800" dirty="0" smtClean="0">
                <a:latin typeface="Cambria" pitchFamily="18" charset="0"/>
                <a:cs typeface="Arial" charset="0"/>
              </a:rPr>
              <a:t>20°;</a:t>
            </a:r>
            <a:endParaRPr lang="ru-RU" sz="1800" dirty="0">
              <a:latin typeface="Cambria" pitchFamily="18" charset="0"/>
              <a:cs typeface="Arial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ru-RU" sz="1800" dirty="0">
                <a:latin typeface="Cambria" pitchFamily="18" charset="0"/>
                <a:cs typeface="Arial" charset="0"/>
              </a:rPr>
              <a:t>в)  назовите все углы со стороной ОА </a:t>
            </a:r>
            <a:endParaRPr lang="ru-RU" sz="1800" dirty="0" smtClean="0">
              <a:latin typeface="Cambria" pitchFamily="18" charset="0"/>
              <a:cs typeface="Arial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ru-RU" sz="1800" dirty="0" smtClean="0">
                <a:latin typeface="Cambria" pitchFamily="18" charset="0"/>
                <a:cs typeface="Arial" charset="0"/>
              </a:rPr>
              <a:t>и </a:t>
            </a:r>
            <a:r>
              <a:rPr lang="ru-RU" sz="1800" dirty="0">
                <a:latin typeface="Cambria" pitchFamily="18" charset="0"/>
                <a:cs typeface="Arial" charset="0"/>
              </a:rPr>
              <a:t>найдите их градусные меры.</a:t>
            </a:r>
            <a:endParaRPr lang="en-US" sz="1800" dirty="0">
              <a:latin typeface="Cambria" pitchFamily="18" charset="0"/>
              <a:cs typeface="Arial" charset="0"/>
            </a:endParaRPr>
          </a:p>
          <a:p>
            <a:pPr marL="0" indent="0">
              <a:buNone/>
            </a:pPr>
            <a:endParaRPr lang="ru-RU" sz="2400" b="1" dirty="0" smtClean="0">
              <a:latin typeface="Cambria" pitchFamily="18" charset="0"/>
            </a:endParaRPr>
          </a:p>
        </p:txBody>
      </p:sp>
      <p:pic>
        <p:nvPicPr>
          <p:cNvPr id="6" name="Picture 7" descr="C:\Documents and Settings\Баринова\Мои документы\Мои рисунки\oc06-00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" t="6580" r="60881" b="8910"/>
          <a:stretch>
            <a:fillRect/>
          </a:stretch>
        </p:blipFill>
        <p:spPr bwMode="auto">
          <a:xfrm>
            <a:off x="3585199" y="2492896"/>
            <a:ext cx="5372100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289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405</TotalTime>
  <Words>587</Words>
  <Application>Microsoft Office PowerPoint</Application>
  <PresentationFormat>Экран (4:3)</PresentationFormat>
  <Paragraphs>176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Тема1</vt:lpstr>
      <vt:lpstr>Измерение углов</vt:lpstr>
      <vt:lpstr>Проверочная работа</vt:lpstr>
      <vt:lpstr>Измерение углов</vt:lpstr>
      <vt:lpstr>Измерение углов</vt:lpstr>
      <vt:lpstr>Измерение углов</vt:lpstr>
      <vt:lpstr>Измерение углов</vt:lpstr>
      <vt:lpstr>Измерение углов</vt:lpstr>
      <vt:lpstr>Измерение углов</vt:lpstr>
      <vt:lpstr>Измерение углов</vt:lpstr>
      <vt:lpstr>Виды углов</vt:lpstr>
      <vt:lpstr>Измерение углов</vt:lpstr>
      <vt:lpstr>Измерение углов</vt:lpstr>
      <vt:lpstr>Решение задач по готовым чертежам</vt:lpstr>
      <vt:lpstr>Решение задач по готовым чертежам</vt:lpstr>
      <vt:lpstr>Решение задач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Измерение углов</dc:title>
  <dc:creator>Elena</dc:creator>
  <cp:lastModifiedBy>maks1</cp:lastModifiedBy>
  <cp:revision>31</cp:revision>
  <dcterms:created xsi:type="dcterms:W3CDTF">2012-10-07T01:35:00Z</dcterms:created>
  <dcterms:modified xsi:type="dcterms:W3CDTF">2022-09-14T16:45:38Z</dcterms:modified>
</cp:coreProperties>
</file>